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73" r:id="rId3"/>
    <p:sldId id="257" r:id="rId4"/>
    <p:sldId id="274" r:id="rId5"/>
    <p:sldId id="279" r:id="rId6"/>
    <p:sldId id="260" r:id="rId7"/>
    <p:sldId id="289" r:id="rId8"/>
    <p:sldId id="261" r:id="rId9"/>
    <p:sldId id="288" r:id="rId10"/>
    <p:sldId id="287" r:id="rId11"/>
    <p:sldId id="280" r:id="rId12"/>
    <p:sldId id="275" r:id="rId13"/>
    <p:sldId id="276" r:id="rId14"/>
    <p:sldId id="264" r:id="rId15"/>
    <p:sldId id="283" r:id="rId16"/>
    <p:sldId id="278" r:id="rId17"/>
    <p:sldId id="284" r:id="rId18"/>
    <p:sldId id="285" r:id="rId19"/>
    <p:sldId id="286" r:id="rId20"/>
    <p:sldId id="263" r:id="rId21"/>
    <p:sldId id="265" r:id="rId22"/>
    <p:sldId id="262" r:id="rId23"/>
    <p:sldId id="292" r:id="rId24"/>
    <p:sldId id="291" r:id="rId25"/>
    <p:sldId id="293" r:id="rId26"/>
    <p:sldId id="294" r:id="rId27"/>
    <p:sldId id="296" r:id="rId28"/>
    <p:sldId id="295" r:id="rId29"/>
    <p:sldId id="297" r:id="rId30"/>
    <p:sldId id="298" r:id="rId31"/>
    <p:sldId id="267" r:id="rId32"/>
    <p:sldId id="281" r:id="rId33"/>
    <p:sldId id="282" r:id="rId34"/>
    <p:sldId id="271" r:id="rId35"/>
    <p:sldId id="290" r:id="rId36"/>
    <p:sldId id="277" r:id="rId37"/>
    <p:sldId id="266" r:id="rId38"/>
    <p:sldId id="272" r:id="rId39"/>
    <p:sldId id="26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8"/>
    <p:restoredTop sz="94684"/>
  </p:normalViewPr>
  <p:slideViewPr>
    <p:cSldViewPr snapToGrid="0">
      <p:cViewPr varScale="1">
        <p:scale>
          <a:sx n="53" d="100"/>
          <a:sy n="53" d="100"/>
        </p:scale>
        <p:origin x="208" y="2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8/20/25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4768-D073-1428-FC89-A551C305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0BE8C-9086-F019-B991-126215DD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F3C7A-7E1C-1FE6-B1FD-B4947FC7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18C4-F1B9-A1C0-BCC9-925493510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3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0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5E96-03CE-61DB-C118-E07A91A8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A49D-8D54-2DC1-25DF-455A5262F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EB6B6-2568-FBB1-86EB-0D8478BA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20F2-2B6D-BD61-B8EE-B1D706326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A789-BA14-35AC-1084-AE0D51EA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BD6E7-3198-DFB4-93CB-2E329229E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975EE-27CD-9071-C91B-552FB10D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6C9C1-F9A9-A0D6-2FA7-ABD84D0A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78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3B30-8032-6ED3-D96D-87240234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804A-FE66-ACD8-0F7D-818D2908C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A04C6-5CD7-40A3-6175-E689C6681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9C51-83F6-78B3-EDDA-0DDC59985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6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2EF62-BE51-2336-8D25-E539AD86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13328-BA79-DE3B-81DD-F88AB2885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C23B4-7140-CCDD-3DD7-048CB3D95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DD3AF-7DC5-5FA8-5559-C37E74FE9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3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14ECB-D0EC-35F9-A1D1-C435AEE77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C1E4A-CD83-CD9B-1976-57BE3B9C0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58A2D-735C-6F7C-81D6-596CB7E22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4D6AE-1BDD-2848-C016-182448E63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37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4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9FAF-6CE2-7FFF-AC95-A3721138A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C815A-EC1A-45A0-C79E-B2C3BE3A8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8D5F0-BD44-C73A-49D4-96327575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EFAED-0FDC-3BA4-6D36-E5FE54C4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833AC-0E4B-6293-98B3-8B856354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4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4EE5-63F7-DE81-4CB8-029973E4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8A6D0-F92B-65E1-7D50-5E3EABC9E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6028-6693-E141-D754-B8C0C24F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71578-4634-5B75-D46F-36B808E16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DDD0E-B569-6D12-93E5-CC54CC7F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0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E2BACF-5164-02FE-A6D2-24948294EA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8A620-9DE5-6A0A-C79A-AB57D561C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4125-EA86-8836-239A-C9BC908E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CD3DB-0659-A2CE-DA27-1E2DA5A7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3282F-6BF8-6D32-EAE4-4888224B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5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5C2A-904A-1BA7-CAEB-046511F2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D46D-8C13-5853-0D65-2C98D729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67060-1567-2860-DE63-4AF3AD1C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3C983-F70C-FEE3-D24B-2967AC32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1FA4D-73AA-4CBC-192D-9426C34F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E844-83D8-AAB6-E24E-AED7935F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61A09-524C-DC19-0546-393752ACD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286A1-A1B1-CFB8-A08D-AAB05989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054E-9EBD-848A-ED82-E91994C4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1CF41-15A6-311D-5F59-D971CBED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6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9FD5-61D0-487B-FE9B-2C64E4EF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85469-C5DF-31DE-9CD8-9C3FDCB2D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F451B-2B95-634E-9D79-236842DAF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1192B-C05E-BA3B-1BF0-1457815C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EA2C3-5DE0-7CAC-C8DB-C2EF6C7E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B1B8C-B60F-103F-887A-8D68409A1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4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E766-3AC9-60AB-EE9B-191A275A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FE3A0-F072-5351-C765-C3172D2EF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BF566-DCFC-DE5C-4C1C-FFCD11421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4327B-8F5E-D642-342C-054123882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EC97C-D071-50E2-8852-7114904DC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5D197-F0D6-D99F-29F0-9AB0B8DB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03CCE8-0109-8246-5990-77075BFA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9F2FD-C3F5-5FEE-A8A7-7A8B8509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8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7998-8284-716F-3A50-F432F385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1B2DA-1687-4034-C502-354CB3F6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7B092-992A-A8F3-00BF-4EEB18DA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60EE4-8F5D-3CF3-5E4A-770FF2EA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1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1CBD9-6A89-D963-CB4B-CDCABE3E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3437B-5FDB-1836-903E-6A71173C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AA8F6-681E-AFCF-3F53-D3CB685D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3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F923-CB53-47FD-EA82-33357EB3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88DD-E524-19DB-1EB4-B94F2369A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8BA16-0443-5A9D-A8B7-62F234119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F220C-BC60-1F81-D75E-B0B5025E6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EDBA0-8FB6-F5AD-2485-B7313FD7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DF491-9DDE-4CAA-0F62-DAD890A7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4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4E35-F625-0F84-9D4A-F68B528D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04CB1-959B-DE1E-FDB3-E9D28C919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12F22-046A-782D-6447-D3058F0FA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C7480-ED8C-739B-3FB0-9718930B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11DFF-111E-963D-E2EF-D6E10B25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F8C45-8676-4B8D-E0AC-3DCB3AA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4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9AAE37-C619-45AE-C00B-92B4553C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25F19-47A9-A844-EBC5-FC75B0BC0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EC7E7-1A33-B4D6-39BF-7C1431F6D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1DABE-03EE-F5C2-BC1D-0F0124C5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AAB05-E465-F1D0-791C-48581CD62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9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DDE9-1928-6D16-FFE2-4222DCB9C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7144-2FA3-D96E-7CBB-C0393BD98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free, open-source electrical system design tool.</a:t>
            </a:r>
          </a:p>
        </p:txBody>
      </p:sp>
    </p:spTree>
    <p:extLst>
      <p:ext uri="{BB962C8B-B14F-4D97-AF65-F5344CB8AC3E}">
        <p14:creationId xmlns:p14="http://schemas.microsoft.com/office/powerpoint/2010/main" val="304011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EA1B-334A-9F92-DB08-3880D22E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1E1-2595-7C45-875B-97582E5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42B-7CB3-58FB-5FE9-4118FC0A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95" y="1104997"/>
            <a:ext cx="7848600" cy="5311775"/>
          </a:xfrm>
        </p:spPr>
        <p:txBody>
          <a:bodyPr>
            <a:normAutofit/>
          </a:bodyPr>
          <a:lstStyle/>
          <a:p>
            <a:r>
              <a:rPr lang="en-US" dirty="0"/>
              <a:t>You specify your system using </a:t>
            </a:r>
            <a:r>
              <a:rPr lang="en-US" dirty="0" err="1"/>
              <a:t>Kicad</a:t>
            </a:r>
            <a:r>
              <a:rPr lang="en-US" dirty="0"/>
              <a:t> or Altium</a:t>
            </a:r>
          </a:p>
          <a:p>
            <a:pPr lvl="1"/>
            <a:r>
              <a:rPr lang="en-US" dirty="0"/>
              <a:t>Components represent boxes</a:t>
            </a:r>
          </a:p>
          <a:p>
            <a:pPr lvl="1"/>
            <a:r>
              <a:rPr lang="en-US" dirty="0"/>
              <a:t>Nets represent harnesses</a:t>
            </a:r>
          </a:p>
          <a:p>
            <a:r>
              <a:rPr lang="en-US" dirty="0" err="1"/>
              <a:t>Harnice</a:t>
            </a:r>
            <a:r>
              <a:rPr lang="en-US" dirty="0"/>
              <a:t> runs a bunch of code on your netlist to determine harness requirements</a:t>
            </a:r>
          </a:p>
          <a:p>
            <a:pPr lvl="1"/>
            <a:r>
              <a:rPr lang="en-US" dirty="0"/>
              <a:t>Builds a channel map</a:t>
            </a:r>
          </a:p>
          <a:p>
            <a:pPr lvl="1"/>
            <a:r>
              <a:rPr lang="en-US" dirty="0"/>
              <a:t>Builds a System Instances List (list of every part and every connection for every harness)</a:t>
            </a:r>
          </a:p>
          <a:p>
            <a:r>
              <a:rPr lang="en-US" dirty="0" err="1"/>
              <a:t>Harnice</a:t>
            </a:r>
            <a:r>
              <a:rPr lang="en-US" dirty="0"/>
              <a:t> harness editor can look for a harness inside a system</a:t>
            </a:r>
          </a:p>
          <a:p>
            <a:pPr lvl="1"/>
            <a:r>
              <a:rPr lang="en-US" dirty="0"/>
              <a:t>Adds parts based on standard build rules</a:t>
            </a:r>
          </a:p>
          <a:p>
            <a:pPr lvl="1"/>
            <a:r>
              <a:rPr lang="en-US" dirty="0"/>
              <a:t>Exports build drawings and other artifacts instantaneously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D4C9-7156-1652-A904-A8DC80946B84}"/>
              </a:ext>
            </a:extLst>
          </p:cNvPr>
          <p:cNvSpPr/>
          <p:nvPr/>
        </p:nvSpPr>
        <p:spPr>
          <a:xfrm>
            <a:off x="10315074" y="506096"/>
            <a:ext cx="1485900" cy="7297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5E0008-047D-F3FA-E0B3-D5241392C49B}"/>
              </a:ext>
            </a:extLst>
          </p:cNvPr>
          <p:cNvSpPr/>
          <p:nvPr/>
        </p:nvSpPr>
        <p:spPr>
          <a:xfrm>
            <a:off x="10315074" y="1476357"/>
            <a:ext cx="1485900" cy="7297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DBFD9-4F69-E619-BA39-49DDCFC6709E}"/>
              </a:ext>
            </a:extLst>
          </p:cNvPr>
          <p:cNvSpPr/>
          <p:nvPr/>
        </p:nvSpPr>
        <p:spPr>
          <a:xfrm>
            <a:off x="8672764" y="1476356"/>
            <a:ext cx="1485900" cy="7297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81CE9-FB9F-60C0-806F-8563500573A9}"/>
              </a:ext>
            </a:extLst>
          </p:cNvPr>
          <p:cNvSpPr/>
          <p:nvPr/>
        </p:nvSpPr>
        <p:spPr>
          <a:xfrm>
            <a:off x="10317079" y="2434676"/>
            <a:ext cx="1485900" cy="7297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70C61-D996-82BB-63E6-61CE2029B4F3}"/>
              </a:ext>
            </a:extLst>
          </p:cNvPr>
          <p:cNvSpPr/>
          <p:nvPr/>
        </p:nvSpPr>
        <p:spPr>
          <a:xfrm>
            <a:off x="8674769" y="2434675"/>
            <a:ext cx="1485900" cy="7297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definitions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94F6D-11BB-9C3D-33DB-BC5802EAC3CF}"/>
              </a:ext>
            </a:extLst>
          </p:cNvPr>
          <p:cNvSpPr/>
          <p:nvPr/>
        </p:nvSpPr>
        <p:spPr>
          <a:xfrm>
            <a:off x="10317079" y="3404937"/>
            <a:ext cx="1485900" cy="7940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85B20E-505B-7364-0ABA-0844DEDC8809}"/>
              </a:ext>
            </a:extLst>
          </p:cNvPr>
          <p:cNvSpPr/>
          <p:nvPr/>
        </p:nvSpPr>
        <p:spPr>
          <a:xfrm>
            <a:off x="8670758" y="3404937"/>
            <a:ext cx="1485900" cy="7940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Company build rules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E56B8B-30CE-DA16-34EC-FC0CCED6876C}"/>
              </a:ext>
            </a:extLst>
          </p:cNvPr>
          <p:cNvSpPr/>
          <p:nvPr/>
        </p:nvSpPr>
        <p:spPr>
          <a:xfrm>
            <a:off x="10317079" y="4439533"/>
            <a:ext cx="1485900" cy="7940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DCB3E-8D34-2994-A07F-4DE9908F7ADB}"/>
              </a:ext>
            </a:extLst>
          </p:cNvPr>
          <p:cNvSpPr/>
          <p:nvPr/>
        </p:nvSpPr>
        <p:spPr>
          <a:xfrm>
            <a:off x="10317079" y="5474129"/>
            <a:ext cx="1485900" cy="7940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drawing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18358-D0E2-95A9-13BA-8333EB847B72}"/>
              </a:ext>
            </a:extLst>
          </p:cNvPr>
          <p:cNvSpPr/>
          <p:nvPr/>
        </p:nvSpPr>
        <p:spPr>
          <a:xfrm>
            <a:off x="8670758" y="4427590"/>
            <a:ext cx="1485900" cy="7940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 rules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B60898-922F-AD1E-0AE8-C1CF5A63192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1058024" y="1235845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F8DC1A-CA03-8054-854B-AF101B312448}"/>
              </a:ext>
            </a:extLst>
          </p:cNvPr>
          <p:cNvCxnSpPr>
            <a:cxnSpLocks/>
          </p:cNvCxnSpPr>
          <p:nvPr/>
        </p:nvCxnSpPr>
        <p:spPr>
          <a:xfrm>
            <a:off x="11052887" y="2194163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E2C274-BA2B-B610-B33C-8919BA9558C6}"/>
              </a:ext>
            </a:extLst>
          </p:cNvPr>
          <p:cNvCxnSpPr>
            <a:cxnSpLocks/>
          </p:cNvCxnSpPr>
          <p:nvPr/>
        </p:nvCxnSpPr>
        <p:spPr>
          <a:xfrm>
            <a:off x="11047750" y="316442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2A439A-8B21-9875-491E-5BAEC2735D98}"/>
              </a:ext>
            </a:extLst>
          </p:cNvPr>
          <p:cNvCxnSpPr>
            <a:cxnSpLocks/>
          </p:cNvCxnSpPr>
          <p:nvPr/>
        </p:nvCxnSpPr>
        <p:spPr>
          <a:xfrm>
            <a:off x="11034521" y="4187078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9D502-E0E0-99DF-D9D7-CC9CFC3ABE77}"/>
              </a:ext>
            </a:extLst>
          </p:cNvPr>
          <p:cNvCxnSpPr>
            <a:cxnSpLocks/>
          </p:cNvCxnSpPr>
          <p:nvPr/>
        </p:nvCxnSpPr>
        <p:spPr>
          <a:xfrm>
            <a:off x="11029384" y="522167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BFC16F-AD1F-8F04-6ED8-59D9A55CCFFE}"/>
              </a:ext>
            </a:extLst>
          </p:cNvPr>
          <p:cNvCxnSpPr>
            <a:cxnSpLocks/>
          </p:cNvCxnSpPr>
          <p:nvPr/>
        </p:nvCxnSpPr>
        <p:spPr>
          <a:xfrm>
            <a:off x="10154090" y="2232302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FFD60F-8B47-9406-D344-AFB22D6D88C6}"/>
              </a:ext>
            </a:extLst>
          </p:cNvPr>
          <p:cNvCxnSpPr>
            <a:cxnSpLocks/>
          </p:cNvCxnSpPr>
          <p:nvPr/>
        </p:nvCxnSpPr>
        <p:spPr>
          <a:xfrm>
            <a:off x="10154090" y="3176367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72E03C-EBEE-A556-1C3D-8263B1AB80DF}"/>
              </a:ext>
            </a:extLst>
          </p:cNvPr>
          <p:cNvCxnSpPr>
            <a:cxnSpLocks/>
          </p:cNvCxnSpPr>
          <p:nvPr/>
        </p:nvCxnSpPr>
        <p:spPr>
          <a:xfrm>
            <a:off x="10154090" y="4187078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EF72A5-C9D3-DFA9-4D0C-04EEAEACFA3A}"/>
              </a:ext>
            </a:extLst>
          </p:cNvPr>
          <p:cNvCxnSpPr>
            <a:cxnSpLocks/>
          </p:cNvCxnSpPr>
          <p:nvPr/>
        </p:nvCxnSpPr>
        <p:spPr>
          <a:xfrm>
            <a:off x="10154090" y="5258525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4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828F1-A2BD-C12F-6679-328D4379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26E6-1E5A-56CF-75FB-98520E07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33925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a word on terminology…</a:t>
            </a:r>
          </a:p>
        </p:txBody>
      </p:sp>
    </p:spTree>
    <p:extLst>
      <p:ext uri="{BB962C8B-B14F-4D97-AF65-F5344CB8AC3E}">
        <p14:creationId xmlns:p14="http://schemas.microsoft.com/office/powerpoint/2010/main" val="167280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946536-6412-F35B-E3F4-86F62E7B5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026324"/>
              </p:ext>
            </p:extLst>
          </p:nvPr>
        </p:nvGraphicFramePr>
        <p:xfrm>
          <a:off x="194588" y="123822"/>
          <a:ext cx="11617614" cy="6403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650">
                  <a:extLst>
                    <a:ext uri="{9D8B030D-6E8A-4147-A177-3AD203B41FA5}">
                      <a16:colId xmlns:a16="http://schemas.microsoft.com/office/drawing/2014/main" val="258061027"/>
                    </a:ext>
                  </a:extLst>
                </a:gridCol>
                <a:gridCol w="2419364">
                  <a:extLst>
                    <a:ext uri="{9D8B030D-6E8A-4147-A177-3AD203B41FA5}">
                      <a16:colId xmlns:a16="http://schemas.microsoft.com/office/drawing/2014/main" val="3327325979"/>
                    </a:ext>
                  </a:extLst>
                </a:gridCol>
                <a:gridCol w="2592150">
                  <a:extLst>
                    <a:ext uri="{9D8B030D-6E8A-4147-A177-3AD203B41FA5}">
                      <a16:colId xmlns:a16="http://schemas.microsoft.com/office/drawing/2014/main" val="3308946948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4144003917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3071830373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r>
                        <a:rPr lang="en-US" sz="1200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604338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“System”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complete overview of every relevant piece of hardware in your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Systems contain boxes and nets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box part numbers and how many are you using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How each box is connected to each 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Vehicle HITL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Test stand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Concert sound system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Residential AC power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685848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“Box”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interfaces with other boxes via hardware electrical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Connectors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Pressure sensor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ADC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 switch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MacBook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1779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“Channel”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Boxes have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exist in a centralized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Other compatible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Input, output, or both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Range, tolerance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“Power in”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“Mic level signal”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FTT (4-20mA)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500mHz 50ohm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214172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“Signal”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 individual conductor going in or out of a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defined to contain Signals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Box Connectors must contain all Box Channels’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Signal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+5V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Chassis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CS, MISO, MOSI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64797"/>
                  </a:ext>
                </a:extLst>
              </a:tr>
              <a:tr h="762738">
                <a:tc>
                  <a:txBody>
                    <a:bodyPr/>
                    <a:lstStyle/>
                    <a:p>
                      <a:r>
                        <a:rPr lang="en-US" sz="1200" dirty="0"/>
                        <a:t>“Net”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defined at the system-level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are not harness part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connectors of which boxes are included in the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N$1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84163"/>
                  </a:ext>
                </a:extLst>
              </a:tr>
              <a:tr h="593241">
                <a:tc>
                  <a:txBody>
                    <a:bodyPr/>
                    <a:lstStyle/>
                    <a:p>
                      <a:r>
                        <a:rPr lang="en-US" sz="1200" dirty="0"/>
                        <a:t>“Harness”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exists to link boxes together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Harnesses contain Circuits and mating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 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Contained 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Lightning cable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Your favorite octopus harness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97133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“Circuit”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connection between one signal and another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Circuits contain contacts, conductors, </a:t>
                      </a:r>
                      <a:r>
                        <a:rPr lang="en-US" sz="1200" dirty="0" err="1"/>
                        <a:t>etc</a:t>
                      </a:r>
                      <a:r>
                        <a:rPr lang="en-US" sz="1200" dirty="0"/>
                        <a:t> that form an electrical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 1 +5V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03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89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6F2E2-B8F3-DA64-AED0-FA516CF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ight Arrow 74">
            <a:extLst>
              <a:ext uri="{FF2B5EF4-FFF2-40B4-BE49-F238E27FC236}">
                <a16:creationId xmlns:a16="http://schemas.microsoft.com/office/drawing/2014/main" id="{187653DC-9C87-5B72-330F-A395422C6F5A}"/>
              </a:ext>
            </a:extLst>
          </p:cNvPr>
          <p:cNvSpPr/>
          <p:nvPr/>
        </p:nvSpPr>
        <p:spPr>
          <a:xfrm rot="8510767">
            <a:off x="4333142" y="1506870"/>
            <a:ext cx="2407203" cy="833581"/>
          </a:xfrm>
          <a:prstGeom prst="rightArrow">
            <a:avLst>
              <a:gd name="adj1" fmla="val 72058"/>
              <a:gd name="adj2" fmla="val 7790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C72D8-ACA4-8001-B0CF-6BD86157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797107" cy="1325563"/>
          </a:xfrm>
        </p:spPr>
        <p:txBody>
          <a:bodyPr/>
          <a:lstStyle/>
          <a:p>
            <a:r>
              <a:rPr lang="en-US" dirty="0"/>
              <a:t>The workflow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48210B-20E5-5015-B6F9-67EFA0002EA2}"/>
              </a:ext>
            </a:extLst>
          </p:cNvPr>
          <p:cNvSpPr/>
          <p:nvPr/>
        </p:nvSpPr>
        <p:spPr>
          <a:xfrm>
            <a:off x="301694" y="1558210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&lt;product&gt;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2BAB86-7BD1-F57A-16B7-8AF06296AE5B}"/>
              </a:ext>
            </a:extLst>
          </p:cNvPr>
          <p:cNvSpPr/>
          <p:nvPr/>
        </p:nvSpPr>
        <p:spPr>
          <a:xfrm>
            <a:off x="5381076" y="1455387"/>
            <a:ext cx="2808513" cy="3718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file(s) if relevant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E6D71-9537-F882-8D43-C3DC49BB5493}"/>
              </a:ext>
            </a:extLst>
          </p:cNvPr>
          <p:cNvSpPr/>
          <p:nvPr/>
        </p:nvSpPr>
        <p:spPr>
          <a:xfrm>
            <a:off x="5430927" y="5334432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3BF4A4-AD2A-2CB2-86EE-A48053CC2D0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738845" y="5112556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22E504-021F-8495-8ACF-E25070BD8DCE}"/>
              </a:ext>
            </a:extLst>
          </p:cNvPr>
          <p:cNvCxnSpPr>
            <a:cxnSpLocks/>
          </p:cNvCxnSpPr>
          <p:nvPr/>
        </p:nvCxnSpPr>
        <p:spPr>
          <a:xfrm>
            <a:off x="4086484" y="3473140"/>
            <a:ext cx="0" cy="235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0559B7-8911-4894-2D50-B8ECC90034DA}"/>
              </a:ext>
            </a:extLst>
          </p:cNvPr>
          <p:cNvCxnSpPr>
            <a:cxnSpLocks/>
          </p:cNvCxnSpPr>
          <p:nvPr/>
        </p:nvCxnSpPr>
        <p:spPr>
          <a:xfrm>
            <a:off x="4086484" y="4561565"/>
            <a:ext cx="0" cy="409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522E756-1B70-1CEB-B91A-4962241A9841}"/>
              </a:ext>
            </a:extLst>
          </p:cNvPr>
          <p:cNvSpPr/>
          <p:nvPr/>
        </p:nvSpPr>
        <p:spPr>
          <a:xfrm>
            <a:off x="701738" y="1931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668BF-8749-643B-958B-FEED74171333}"/>
              </a:ext>
            </a:extLst>
          </p:cNvPr>
          <p:cNvSpPr/>
          <p:nvPr/>
        </p:nvSpPr>
        <p:spPr>
          <a:xfrm>
            <a:off x="1043923" y="2379121"/>
            <a:ext cx="3704253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11A1AF-9399-2EBC-70B6-ED02440AA016}"/>
              </a:ext>
            </a:extLst>
          </p:cNvPr>
          <p:cNvSpPr/>
          <p:nvPr/>
        </p:nvSpPr>
        <p:spPr>
          <a:xfrm>
            <a:off x="1053255" y="4971188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88AF5C-E018-59DB-CB1E-4858A67F0CC4}"/>
              </a:ext>
            </a:extLst>
          </p:cNvPr>
          <p:cNvSpPr/>
          <p:nvPr/>
        </p:nvSpPr>
        <p:spPr>
          <a:xfrm>
            <a:off x="1053255" y="2805516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36DE5C-BF67-01B4-295A-EE78B2C75816}"/>
              </a:ext>
            </a:extLst>
          </p:cNvPr>
          <p:cNvSpPr/>
          <p:nvPr/>
        </p:nvSpPr>
        <p:spPr>
          <a:xfrm>
            <a:off x="1053255" y="3190405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F4805B-8F7F-5673-7140-2553B611AD1E}"/>
              </a:ext>
            </a:extLst>
          </p:cNvPr>
          <p:cNvSpPr/>
          <p:nvPr/>
        </p:nvSpPr>
        <p:spPr>
          <a:xfrm>
            <a:off x="5421595" y="5768598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1FDDAD-81C9-BF3C-1EA2-FBA554F4C238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>
            <a:off x="4729513" y="5546722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68D31C1-0791-90A1-603A-3197938A379F}"/>
              </a:ext>
            </a:extLst>
          </p:cNvPr>
          <p:cNvSpPr/>
          <p:nvPr/>
        </p:nvSpPr>
        <p:spPr>
          <a:xfrm>
            <a:off x="1043923" y="5405354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1CB5BB-1009-8B4D-95D3-C2A53E50BA15}"/>
              </a:ext>
            </a:extLst>
          </p:cNvPr>
          <p:cNvSpPr/>
          <p:nvPr/>
        </p:nvSpPr>
        <p:spPr>
          <a:xfrm>
            <a:off x="5430927" y="6243536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8FE8E0-A766-F880-CD6C-819849B87686}"/>
              </a:ext>
            </a:extLst>
          </p:cNvPr>
          <p:cNvCxnSpPr>
            <a:cxnSpLocks/>
            <a:stCxn id="54" idx="3"/>
            <a:endCxn id="52" idx="1"/>
          </p:cNvCxnSpPr>
          <p:nvPr/>
        </p:nvCxnSpPr>
        <p:spPr>
          <a:xfrm>
            <a:off x="4738845" y="6021660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B4E6106-1D66-41A6-91E0-6654D5A607C9}"/>
              </a:ext>
            </a:extLst>
          </p:cNvPr>
          <p:cNvSpPr/>
          <p:nvPr/>
        </p:nvSpPr>
        <p:spPr>
          <a:xfrm>
            <a:off x="1053255" y="5880292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BE6866-3EBB-A5EC-1E33-209A4216A3EC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B51C6B-7B37-B855-8689-C12710C2271C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AD1FC2-FB05-7514-C5D5-7BE1612C5DD6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66CB9E-16CF-A78B-2BAC-76618A490673}"/>
              </a:ext>
            </a:extLst>
          </p:cNvPr>
          <p:cNvSpPr/>
          <p:nvPr/>
        </p:nvSpPr>
        <p:spPr>
          <a:xfrm>
            <a:off x="5390408" y="1897615"/>
            <a:ext cx="2789849" cy="3944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Part(s) if relevant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E3AADD-EB27-3053-01F9-A535F4703173}"/>
              </a:ext>
            </a:extLst>
          </p:cNvPr>
          <p:cNvSpPr/>
          <p:nvPr/>
        </p:nvSpPr>
        <p:spPr>
          <a:xfrm>
            <a:off x="6133450" y="4165941"/>
            <a:ext cx="2398347" cy="5295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tblocks</a:t>
            </a:r>
            <a:r>
              <a:rPr lang="en-US" dirty="0"/>
              <a:t> if relevant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7FD63BC-E1E1-47AD-EB2B-BF4F3228FA7C}"/>
              </a:ext>
            </a:extLst>
          </p:cNvPr>
          <p:cNvCxnSpPr>
            <a:cxnSpLocks/>
            <a:stCxn id="65" idx="2"/>
            <a:endCxn id="10" idx="0"/>
          </p:cNvCxnSpPr>
          <p:nvPr/>
        </p:nvCxnSpPr>
        <p:spPr>
          <a:xfrm flipH="1">
            <a:off x="6933156" y="4695454"/>
            <a:ext cx="399468" cy="638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6D284DD-9BD6-70C9-2430-6183CDE0F28F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748539-39E8-930D-7CD3-F71C746D8816}"/>
              </a:ext>
            </a:extLst>
          </p:cNvPr>
          <p:cNvSpPr/>
          <p:nvPr/>
        </p:nvSpPr>
        <p:spPr>
          <a:xfrm>
            <a:off x="5390408" y="643501"/>
            <a:ext cx="2799181" cy="7168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 if relevant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BEBD8-ADD0-836D-E4E1-D70CEB261C79}"/>
              </a:ext>
            </a:extLst>
          </p:cNvPr>
          <p:cNvSpPr/>
          <p:nvPr/>
        </p:nvSpPr>
        <p:spPr>
          <a:xfrm>
            <a:off x="2905381" y="3680067"/>
            <a:ext cx="2435288" cy="95172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data structure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164C38-0472-0487-369B-49BACA4FEDEB}"/>
              </a:ext>
            </a:extLst>
          </p:cNvPr>
          <p:cNvSpPr txBox="1"/>
          <p:nvPr/>
        </p:nvSpPr>
        <p:spPr>
          <a:xfrm>
            <a:off x="8756725" y="1725507"/>
            <a:ext cx="29835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which product you’re working on, when you call “render”, </a:t>
            </a:r>
            <a:r>
              <a:rPr lang="en-US" dirty="0" err="1"/>
              <a:t>harnice</a:t>
            </a:r>
            <a:r>
              <a:rPr lang="en-US" dirty="0"/>
              <a:t> will run “</a:t>
            </a:r>
            <a:r>
              <a:rPr lang="en-US" dirty="0" err="1"/>
              <a:t>featuretree.py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Tree, notionally based on </a:t>
            </a:r>
            <a:r>
              <a:rPr lang="en-US" dirty="0" err="1"/>
              <a:t>Solidworks</a:t>
            </a:r>
            <a:r>
              <a:rPr lang="en-US" dirty="0"/>
              <a:t>, will sequentially build up the product’s data structure based on “</a:t>
            </a:r>
            <a:r>
              <a:rPr lang="en-US" dirty="0" err="1"/>
              <a:t>prebuilders</a:t>
            </a:r>
            <a:r>
              <a:rPr lang="en-US" dirty="0"/>
              <a:t>” you can write and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 will also call Artifact Builders, which do stuff like generate a BOM, make a PDF drawing,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15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BFE-D7B6-EB6D-E739-337886EF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products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657CC7-C299-F7E6-D488-7DA09AE59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093041"/>
              </p:ext>
            </p:extLst>
          </p:nvPr>
        </p:nvGraphicFramePr>
        <p:xfrm>
          <a:off x="296509" y="1438760"/>
          <a:ext cx="11376085" cy="3898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155">
                  <a:extLst>
                    <a:ext uri="{9D8B030D-6E8A-4147-A177-3AD203B41FA5}">
                      <a16:colId xmlns:a16="http://schemas.microsoft.com/office/drawing/2014/main" val="3882104390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</a:tblGrid>
              <a:tr h="3968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Flagnote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1004566">
                <a:tc>
                  <a:txBody>
                    <a:bodyPr/>
                    <a:lstStyle/>
                    <a:p>
                      <a:r>
                        <a:rPr lang="en-US" dirty="0"/>
                        <a:t>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Netlist exported from </a:t>
                      </a:r>
                      <a:r>
                        <a:rPr lang="en-US" sz="1400" dirty="0" err="1"/>
                        <a:t>Kicad</a:t>
                      </a:r>
                      <a:r>
                        <a:rPr lang="en-US" sz="1400" dirty="0"/>
                        <a:t> or Altium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System instances list, manual YAML or JSON harness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ICD.py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Params.json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err="1"/>
                        <a:t>Params.json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  <a:tr h="1563588">
                <a:tc>
                  <a:txBody>
                    <a:bodyPr/>
                    <a:lstStyle/>
                    <a:p>
                      <a:r>
                        <a:rPr lang="en-US" dirty="0"/>
                        <a:t>Data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Signals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578341"/>
                  </a:ext>
                </a:extLst>
              </a:tr>
              <a:tr h="933376">
                <a:tc>
                  <a:txBody>
                    <a:bodyPr/>
                    <a:lstStyle/>
                    <a:p>
                      <a:r>
                        <a:rPr lang="en-US" dirty="0"/>
                        <a:t>Outputs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.</a:t>
                      </a:r>
                      <a:r>
                        <a:rPr lang="en-US" sz="1400" dirty="0" err="1"/>
                        <a:t>Kicad_sym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Attributes.json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Attributes.json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756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599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34AD-11BD-F842-2D8A-F1171F67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47D2-4542-8127-6A0F-6FF20BD4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97953"/>
            <a:ext cx="6401696" cy="1325563"/>
          </a:xfrm>
        </p:spPr>
        <p:txBody>
          <a:bodyPr/>
          <a:lstStyle/>
          <a:p>
            <a:r>
              <a:rPr lang="en-US" dirty="0"/>
              <a:t>“Instances Lists” as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3C40-2004-9132-9B3D-42A17A8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927"/>
            <a:ext cx="6401696" cy="4351338"/>
          </a:xfrm>
        </p:spPr>
        <p:txBody>
          <a:bodyPr/>
          <a:lstStyle/>
          <a:p>
            <a:r>
              <a:rPr lang="en-US" dirty="0"/>
              <a:t>Harnesses and Systems use “Instances Lists”</a:t>
            </a:r>
          </a:p>
          <a:p>
            <a:pPr lvl="1"/>
            <a:r>
              <a:rPr lang="en-US" dirty="0"/>
              <a:t>A list of every single item, idea, note, part, instruction, circuit, literally anything that comprehensively describes how to build that harness or system</a:t>
            </a:r>
          </a:p>
          <a:p>
            <a:pPr lvl="1"/>
            <a:r>
              <a:rPr lang="en-US" dirty="0"/>
              <a:t>TSV (tab-separated-values, big spreadsheet)</a:t>
            </a:r>
          </a:p>
          <a:p>
            <a:pPr lvl="1"/>
            <a:r>
              <a:rPr lang="en-US" dirty="0"/>
              <a:t>Declined alternatives: STEP files, schematics, dictionaries not general, descriptive, or human readable enough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800A369-1C13-EE47-38EF-10A38281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86" y="0"/>
            <a:ext cx="4739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5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0529-79B5-FDB0-5DF5-DF5EB465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E09B873-2A6E-0409-D1E3-0C6C598A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83686" cy="71134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547002-8DD8-C23E-B392-E3D79B71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1693"/>
            <a:ext cx="7415463" cy="7538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Harness Instances List example</a:t>
            </a:r>
          </a:p>
        </p:txBody>
      </p:sp>
    </p:spTree>
    <p:extLst>
      <p:ext uri="{BB962C8B-B14F-4D97-AF65-F5344CB8AC3E}">
        <p14:creationId xmlns:p14="http://schemas.microsoft.com/office/powerpoint/2010/main" val="4274581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2FE2-81F6-FD30-3BC8-35C31BBE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C19C-7FCB-18A1-8782-5502F0A8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dirty="0"/>
              <a:t>Artifact builders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5409-F11B-2990-3465-6AF12210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515600" cy="3002010"/>
          </a:xfrm>
        </p:spPr>
        <p:txBody>
          <a:bodyPr>
            <a:normAutofit/>
          </a:bodyPr>
          <a:lstStyle/>
          <a:p>
            <a:r>
              <a:rPr lang="en-US" dirty="0"/>
              <a:t>Artifact builders will scour the Instances List or other artifact outputs and make other things out of it</a:t>
            </a:r>
          </a:p>
          <a:p>
            <a:pPr lvl="1"/>
            <a:r>
              <a:rPr lang="en-US" dirty="0"/>
              <a:t>BOM</a:t>
            </a:r>
          </a:p>
          <a:p>
            <a:pPr lvl="1"/>
            <a:r>
              <a:rPr lang="en-US" dirty="0"/>
              <a:t>Formboard arrangement</a:t>
            </a:r>
          </a:p>
          <a:p>
            <a:pPr lvl="1"/>
            <a:r>
              <a:rPr lang="en-US" dirty="0"/>
              <a:t>PDF drawing sheet</a:t>
            </a:r>
          </a:p>
          <a:p>
            <a:pPr lvl="1"/>
            <a:r>
              <a:rPr lang="en-US" dirty="0"/>
              <a:t>Analysis calcs</a:t>
            </a:r>
          </a:p>
          <a:p>
            <a:pPr lvl="1"/>
            <a:r>
              <a:rPr lang="en-US" dirty="0"/>
              <a:t>Write your own!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6E3C915-B4E4-46F8-B724-781F810C0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092" y="3865619"/>
            <a:ext cx="8070428" cy="27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7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2B2C-66CF-0D9E-4B5F-3C7DE4C3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A6AA-8E2A-93C9-A26E-CAB118A9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dirty="0" err="1"/>
              <a:t>Prebuilders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3FC1-D6E1-9BF2-6ABD-E0C67942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988842" cy="5187580"/>
          </a:xfrm>
        </p:spPr>
        <p:txBody>
          <a:bodyPr>
            <a:normAutofit/>
          </a:bodyPr>
          <a:lstStyle/>
          <a:p>
            <a:r>
              <a:rPr lang="en-US" dirty="0" err="1"/>
              <a:t>Prebuilders</a:t>
            </a:r>
            <a:r>
              <a:rPr lang="en-US" dirty="0"/>
              <a:t> are pre-written “macros” that actively add or modify lines on an instances list.</a:t>
            </a:r>
          </a:p>
          <a:p>
            <a:pPr lvl="1"/>
            <a:r>
              <a:rPr lang="en-US" dirty="0"/>
              <a:t>Can read information from the instances list</a:t>
            </a:r>
          </a:p>
          <a:p>
            <a:pPr lvl="1"/>
            <a:r>
              <a:rPr lang="en-US" dirty="0"/>
              <a:t>Can read information from other support files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featuretree.runprebuilder</a:t>
            </a:r>
            <a:r>
              <a:rPr lang="en-US" dirty="0"/>
              <a:t>(“</a:t>
            </a:r>
            <a:r>
              <a:rPr lang="en-US" dirty="0" err="1"/>
              <a:t>wireviz_yaml_prebuilder</a:t>
            </a:r>
            <a:r>
              <a:rPr lang="en-US" dirty="0"/>
              <a:t>”, “public”)</a:t>
            </a:r>
          </a:p>
          <a:p>
            <a:pPr lvl="2"/>
            <a:r>
              <a:rPr lang="en-US" dirty="0"/>
              <a:t>Reads a </a:t>
            </a:r>
            <a:r>
              <a:rPr lang="en-US" dirty="0" err="1"/>
              <a:t>wireviz</a:t>
            </a:r>
            <a:r>
              <a:rPr lang="en-US" dirty="0"/>
              <a:t> YAML (another commonly used harness design format)</a:t>
            </a:r>
          </a:p>
          <a:p>
            <a:pPr lvl="1"/>
            <a:r>
              <a:rPr lang="en-US" dirty="0" err="1"/>
              <a:t>featuretree.runprebuilder</a:t>
            </a:r>
            <a:r>
              <a:rPr lang="en-US" dirty="0"/>
              <a:t>(“</a:t>
            </a:r>
            <a:r>
              <a:rPr lang="en-US" dirty="0" err="1"/>
              <a:t>add_yellow_htshrk_to_plugs</a:t>
            </a:r>
            <a:r>
              <a:rPr lang="en-US" dirty="0"/>
              <a:t>”, “</a:t>
            </a:r>
            <a:r>
              <a:rPr lang="en-US" dirty="0" err="1"/>
              <a:t>kenyonshutt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You can write any rule or set of rules you want in Python, save it to your library, and call it from a harness feature tree.</a:t>
            </a:r>
          </a:p>
          <a:p>
            <a:pPr lvl="2"/>
            <a:r>
              <a:rPr lang="en-US" dirty="0"/>
              <a:t>This one, for example, might scour the instances list:</a:t>
            </a:r>
          </a:p>
          <a:p>
            <a:pPr lvl="3"/>
            <a:r>
              <a:rPr lang="en-US" dirty="0"/>
              <a:t>for plug in </a:t>
            </a:r>
            <a:r>
              <a:rPr lang="en-US" dirty="0" err="1"/>
              <a:t>instances_list</a:t>
            </a:r>
            <a:r>
              <a:rPr lang="en-US" dirty="0"/>
              <a:t>: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item_type</a:t>
            </a:r>
            <a:r>
              <a:rPr lang="en-US" dirty="0"/>
              <a:t>==plug:</a:t>
            </a:r>
          </a:p>
          <a:p>
            <a:pPr lvl="5"/>
            <a:r>
              <a:rPr lang="en-US" dirty="0" err="1"/>
              <a:t>instances_list.add</a:t>
            </a:r>
            <a:r>
              <a:rPr lang="en-US" dirty="0"/>
              <a:t>(</a:t>
            </a:r>
            <a:r>
              <a:rPr lang="en-US" dirty="0" err="1"/>
              <a:t>heatshrink</a:t>
            </a:r>
            <a:r>
              <a:rPr lang="en-US" dirty="0"/>
              <a:t>, to cable near plug)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37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A047D-4DD6-2045-050E-3B3962011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E1D2-8E4D-C297-811C-0811ABD6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dirty="0" err="1"/>
              <a:t>Prebuilders</a:t>
            </a:r>
            <a:endParaRPr lang="en-US" dirty="0"/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C0B9E0A-E029-4BC2-58D6-B655A1AFB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166" y="0"/>
            <a:ext cx="767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9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8F1C-B7EB-A465-80BF-371A41C6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5FCD-E419-656D-D574-1F9D578B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07A8-AB2C-E73D-032A-4C0CACC8F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wrote this in past tense, but it’s </a:t>
            </a:r>
            <a:r>
              <a:rPr lang="en-US" b="1" dirty="0"/>
              <a:t>far </a:t>
            </a:r>
            <a:r>
              <a:rPr lang="en-US" dirty="0"/>
              <a:t>from done!</a:t>
            </a:r>
          </a:p>
          <a:p>
            <a:r>
              <a:rPr lang="en-US" dirty="0"/>
              <a:t>This is my first-ever real coding project</a:t>
            </a:r>
          </a:p>
          <a:p>
            <a:pPr lvl="1"/>
            <a:r>
              <a:rPr lang="en-US" dirty="0"/>
              <a:t>I don’t claim that my code is any good – just the thoughts!</a:t>
            </a:r>
          </a:p>
          <a:p>
            <a:r>
              <a:rPr lang="en-US" dirty="0"/>
              <a:t>I’ve never really used another real system-engineering tool</a:t>
            </a:r>
          </a:p>
          <a:p>
            <a:pPr lvl="1"/>
            <a:r>
              <a:rPr lang="en-US" dirty="0"/>
              <a:t>Maybe I’m reinventing a wheel</a:t>
            </a:r>
          </a:p>
          <a:p>
            <a:pPr lvl="1"/>
            <a:r>
              <a:rPr lang="en-US" dirty="0"/>
              <a:t>Either way, it’s a super fun project</a:t>
            </a:r>
          </a:p>
        </p:txBody>
      </p:sp>
    </p:spTree>
    <p:extLst>
      <p:ext uri="{BB962C8B-B14F-4D97-AF65-F5344CB8AC3E}">
        <p14:creationId xmlns:p14="http://schemas.microsoft.com/office/powerpoint/2010/main" val="1339080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DFA424-02F0-89BE-628D-1A624CAAF797}"/>
              </a:ext>
            </a:extLst>
          </p:cNvPr>
          <p:cNvSpPr txBox="1">
            <a:spLocks/>
          </p:cNvSpPr>
          <p:nvPr/>
        </p:nvSpPr>
        <p:spPr>
          <a:xfrm>
            <a:off x="156752" y="-104006"/>
            <a:ext cx="85539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Harnice</a:t>
            </a:r>
            <a:r>
              <a:rPr lang="en-US" dirty="0"/>
              <a:t> workflow – for systems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D65BA-B037-765E-1C37-2DB19192539C}"/>
              </a:ext>
            </a:extLst>
          </p:cNvPr>
          <p:cNvSpPr/>
          <p:nvPr/>
        </p:nvSpPr>
        <p:spPr>
          <a:xfrm>
            <a:off x="3929893" y="1582161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BC4EE-21F1-D329-D247-602D0636C48F}"/>
              </a:ext>
            </a:extLst>
          </p:cNvPr>
          <p:cNvSpPr/>
          <p:nvPr/>
        </p:nvSpPr>
        <p:spPr>
          <a:xfrm>
            <a:off x="9392118" y="2915279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6D68C7-4BD3-EC5A-622E-76F551DFEB26}"/>
              </a:ext>
            </a:extLst>
          </p:cNvPr>
          <p:cNvSpPr/>
          <p:nvPr/>
        </p:nvSpPr>
        <p:spPr>
          <a:xfrm>
            <a:off x="4707892" y="1955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F7F7A7-847E-1CEB-9FE9-50BD2C1CEF36}"/>
              </a:ext>
            </a:extLst>
          </p:cNvPr>
          <p:cNvSpPr/>
          <p:nvPr/>
        </p:nvSpPr>
        <p:spPr>
          <a:xfrm>
            <a:off x="6242396" y="2562484"/>
            <a:ext cx="2371722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624DA6-3E2D-CFD4-F8B3-9CAE76E5CA8D}"/>
              </a:ext>
            </a:extLst>
          </p:cNvPr>
          <p:cNvSpPr/>
          <p:nvPr/>
        </p:nvSpPr>
        <p:spPr>
          <a:xfrm>
            <a:off x="6242395" y="3644457"/>
            <a:ext cx="2371724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CB9FB2-5BCC-14FF-D478-675AC3D23AE4}"/>
              </a:ext>
            </a:extLst>
          </p:cNvPr>
          <p:cNvSpPr/>
          <p:nvPr/>
        </p:nvSpPr>
        <p:spPr>
          <a:xfrm>
            <a:off x="6242395" y="4665102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943B81-1F38-0E5C-1299-22DE6A317A4E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4A3724-ED3C-FD0E-29CC-3E988C413488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44ED9E-1AE0-AED2-5AE3-03A7BA3D0759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E56248-73B9-B7B9-8FA2-690A1A5E159F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F7349F-3BE8-BB63-7A8A-63E41526150B}"/>
              </a:ext>
            </a:extLst>
          </p:cNvPr>
          <p:cNvSpPr/>
          <p:nvPr/>
        </p:nvSpPr>
        <p:spPr>
          <a:xfrm>
            <a:off x="212652" y="1690995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 from </a:t>
            </a:r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BE859D-6C43-B754-A634-C2D83F14FA24}"/>
              </a:ext>
            </a:extLst>
          </p:cNvPr>
          <p:cNvSpPr/>
          <p:nvPr/>
        </p:nvSpPr>
        <p:spPr>
          <a:xfrm>
            <a:off x="260443" y="2431339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preferences for mating connectors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250A70-14D9-24D6-09A3-43E06FEC3CA1}"/>
              </a:ext>
            </a:extLst>
          </p:cNvPr>
          <p:cNvSpPr/>
          <p:nvPr/>
        </p:nvSpPr>
        <p:spPr>
          <a:xfrm>
            <a:off x="260443" y="3450807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 assignment instructions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E965381-7485-E781-63E4-38B10EE6BCFF}"/>
              </a:ext>
            </a:extLst>
          </p:cNvPr>
          <p:cNvSpPr/>
          <p:nvPr/>
        </p:nvSpPr>
        <p:spPr>
          <a:xfrm>
            <a:off x="9392118" y="4066359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71476F9-FAEC-ED05-3C2A-CC09B1159753}"/>
              </a:ext>
            </a:extLst>
          </p:cNvPr>
          <p:cNvSpPr/>
          <p:nvPr/>
        </p:nvSpPr>
        <p:spPr>
          <a:xfrm>
            <a:off x="9392118" y="5046650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355E4-71B4-F49F-B055-8BA5E68EC6A9}"/>
              </a:ext>
            </a:extLst>
          </p:cNvPr>
          <p:cNvCxnSpPr>
            <a:cxnSpLocks/>
            <a:stCxn id="31" idx="3"/>
            <a:endCxn id="14" idx="1"/>
          </p:cNvCxnSpPr>
          <p:nvPr/>
        </p:nvCxnSpPr>
        <p:spPr>
          <a:xfrm>
            <a:off x="3011833" y="1876004"/>
            <a:ext cx="3230563" cy="85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2C6D55-F2E8-D944-EEFD-5C80AE62D79D}"/>
              </a:ext>
            </a:extLst>
          </p:cNvPr>
          <p:cNvCxnSpPr>
            <a:cxnSpLocks/>
            <a:stCxn id="38" idx="3"/>
            <a:endCxn id="16" idx="1"/>
          </p:cNvCxnSpPr>
          <p:nvPr/>
        </p:nvCxnSpPr>
        <p:spPr>
          <a:xfrm>
            <a:off x="3050231" y="2694438"/>
            <a:ext cx="3192164" cy="1091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436FEBA-5D87-EFF6-9F1B-D77E650FEC66}"/>
              </a:ext>
            </a:extLst>
          </p:cNvPr>
          <p:cNvCxnSpPr>
            <a:cxnSpLocks/>
            <a:stCxn id="42" idx="3"/>
            <a:endCxn id="17" idx="1"/>
          </p:cNvCxnSpPr>
          <p:nvPr/>
        </p:nvCxnSpPr>
        <p:spPr>
          <a:xfrm>
            <a:off x="3050231" y="3713906"/>
            <a:ext cx="3192164" cy="1092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BC860B0-7FC4-7F4C-2C0D-77C682F74886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8614118" y="2735104"/>
            <a:ext cx="778000" cy="420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390D87A-0DFE-825F-90A8-08CFC284486F}"/>
              </a:ext>
            </a:extLst>
          </p:cNvPr>
          <p:cNvCxnSpPr>
            <a:cxnSpLocks/>
            <a:stCxn id="8" idx="1"/>
            <a:endCxn id="16" idx="3"/>
          </p:cNvCxnSpPr>
          <p:nvPr/>
        </p:nvCxnSpPr>
        <p:spPr>
          <a:xfrm flipH="1">
            <a:off x="8614119" y="3155459"/>
            <a:ext cx="777999" cy="630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DC71EB9-3FDA-4036-23F8-106211365AFF}"/>
              </a:ext>
            </a:extLst>
          </p:cNvPr>
          <p:cNvCxnSpPr>
            <a:cxnSpLocks/>
            <a:stCxn id="16" idx="3"/>
            <a:endCxn id="68" idx="1"/>
          </p:cNvCxnSpPr>
          <p:nvPr/>
        </p:nvCxnSpPr>
        <p:spPr>
          <a:xfrm>
            <a:off x="8614119" y="3785825"/>
            <a:ext cx="777999" cy="52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97C72DE-EE80-B43C-66C1-68F930F0D6D6}"/>
              </a:ext>
            </a:extLst>
          </p:cNvPr>
          <p:cNvCxnSpPr>
            <a:cxnSpLocks/>
            <a:stCxn id="68" idx="1"/>
            <a:endCxn id="17" idx="3"/>
          </p:cNvCxnSpPr>
          <p:nvPr/>
        </p:nvCxnSpPr>
        <p:spPr>
          <a:xfrm flipH="1">
            <a:off x="8614118" y="4306539"/>
            <a:ext cx="778000" cy="49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DC01354-A914-B42E-B97B-F8AC6A2041A7}"/>
              </a:ext>
            </a:extLst>
          </p:cNvPr>
          <p:cNvCxnSpPr>
            <a:cxnSpLocks/>
            <a:stCxn id="17" idx="3"/>
            <a:endCxn id="87" idx="1"/>
          </p:cNvCxnSpPr>
          <p:nvPr/>
        </p:nvCxnSpPr>
        <p:spPr>
          <a:xfrm>
            <a:off x="8614118" y="4806470"/>
            <a:ext cx="778000" cy="480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6B7DE9-FEA0-28D9-4F2D-5A5E2199D6C5}"/>
              </a:ext>
            </a:extLst>
          </p:cNvPr>
          <p:cNvSpPr/>
          <p:nvPr/>
        </p:nvSpPr>
        <p:spPr>
          <a:xfrm>
            <a:off x="6277379" y="5740771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8EEE0BA-C8DF-EB34-F539-EF0C3B67DE7D}"/>
              </a:ext>
            </a:extLst>
          </p:cNvPr>
          <p:cNvSpPr/>
          <p:nvPr/>
        </p:nvSpPr>
        <p:spPr>
          <a:xfrm>
            <a:off x="260443" y="4379795"/>
            <a:ext cx="2789788" cy="6897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rules you might need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EADD480-3E2A-02E7-FE27-FCA035F56D3D}"/>
              </a:ext>
            </a:extLst>
          </p:cNvPr>
          <p:cNvCxnSpPr>
            <a:cxnSpLocks/>
            <a:stCxn id="119" idx="3"/>
            <a:endCxn id="118" idx="1"/>
          </p:cNvCxnSpPr>
          <p:nvPr/>
        </p:nvCxnSpPr>
        <p:spPr>
          <a:xfrm>
            <a:off x="3050231" y="4724682"/>
            <a:ext cx="3227148" cy="11574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6355F0C-8067-035F-7314-878CBA3E69BD}"/>
              </a:ext>
            </a:extLst>
          </p:cNvPr>
          <p:cNvCxnSpPr>
            <a:cxnSpLocks/>
            <a:endCxn id="118" idx="3"/>
          </p:cNvCxnSpPr>
          <p:nvPr/>
        </p:nvCxnSpPr>
        <p:spPr>
          <a:xfrm flipH="1">
            <a:off x="8649102" y="5362083"/>
            <a:ext cx="753763" cy="520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412E756-5E3F-CC08-798C-9BACA5BD2C81}"/>
              </a:ext>
            </a:extLst>
          </p:cNvPr>
          <p:cNvCxnSpPr>
            <a:cxnSpLocks/>
            <a:stCxn id="118" idx="3"/>
          </p:cNvCxnSpPr>
          <p:nvPr/>
        </p:nvCxnSpPr>
        <p:spPr>
          <a:xfrm>
            <a:off x="8649102" y="5882139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D96FB4D-02C7-DB6B-6EE8-3BBE7C61B1D5}"/>
              </a:ext>
            </a:extLst>
          </p:cNvPr>
          <p:cNvSpPr/>
          <p:nvPr/>
        </p:nvSpPr>
        <p:spPr>
          <a:xfrm>
            <a:off x="9402865" y="608046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1989313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BAED-3B78-8B81-26DC-6F9EEA5A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01" y="90276"/>
            <a:ext cx="10515600" cy="1325563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workflow – for harnesses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C6100-C6BF-6094-5DAD-61EF1D61D732}"/>
              </a:ext>
            </a:extLst>
          </p:cNvPr>
          <p:cNvSpPr/>
          <p:nvPr/>
        </p:nvSpPr>
        <p:spPr>
          <a:xfrm>
            <a:off x="3929893" y="1582161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05D2D-B855-B31E-51A8-AE3B85EAFB11}"/>
              </a:ext>
            </a:extLst>
          </p:cNvPr>
          <p:cNvSpPr/>
          <p:nvPr/>
        </p:nvSpPr>
        <p:spPr>
          <a:xfrm>
            <a:off x="9392118" y="278844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A67E-FE05-30A5-403B-F40AD9455727}"/>
              </a:ext>
            </a:extLst>
          </p:cNvPr>
          <p:cNvSpPr/>
          <p:nvPr/>
        </p:nvSpPr>
        <p:spPr>
          <a:xfrm>
            <a:off x="4707892" y="1955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F5D4C-DCCA-2C7B-8510-FC262AD27605}"/>
              </a:ext>
            </a:extLst>
          </p:cNvPr>
          <p:cNvSpPr/>
          <p:nvPr/>
        </p:nvSpPr>
        <p:spPr>
          <a:xfrm>
            <a:off x="6242396" y="2562484"/>
            <a:ext cx="2371722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3FFB29-692D-6A21-ED53-FCC92A6D910B}"/>
              </a:ext>
            </a:extLst>
          </p:cNvPr>
          <p:cNvSpPr/>
          <p:nvPr/>
        </p:nvSpPr>
        <p:spPr>
          <a:xfrm>
            <a:off x="6242395" y="3258727"/>
            <a:ext cx="2371724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8EA3C0-0E71-E5DF-F6BF-26A2E2001C00}"/>
              </a:ext>
            </a:extLst>
          </p:cNvPr>
          <p:cNvSpPr/>
          <p:nvPr/>
        </p:nvSpPr>
        <p:spPr>
          <a:xfrm>
            <a:off x="6242395" y="389431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8EFFEF-6F87-771A-DF2B-770378B520CB}"/>
              </a:ext>
            </a:extLst>
          </p:cNvPr>
          <p:cNvSpPr/>
          <p:nvPr/>
        </p:nvSpPr>
        <p:spPr>
          <a:xfrm>
            <a:off x="212652" y="1690995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BEDA31-2F3A-F21B-E42E-FE51B14F9216}"/>
              </a:ext>
            </a:extLst>
          </p:cNvPr>
          <p:cNvSpPr/>
          <p:nvPr/>
        </p:nvSpPr>
        <p:spPr>
          <a:xfrm>
            <a:off x="201001" y="2204199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weird build rules for this project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9161A8-36D0-CCBE-0112-DC23C9EE604C}"/>
              </a:ext>
            </a:extLst>
          </p:cNvPr>
          <p:cNvSpPr/>
          <p:nvPr/>
        </p:nvSpPr>
        <p:spPr>
          <a:xfrm>
            <a:off x="217348" y="2907724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company’s build rules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F39E5B-0F4E-E90E-0D17-F5999EAFC4B9}"/>
              </a:ext>
            </a:extLst>
          </p:cNvPr>
          <p:cNvSpPr/>
          <p:nvPr/>
        </p:nvSpPr>
        <p:spPr>
          <a:xfrm>
            <a:off x="9392118" y="348006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D0ECC2-AEF8-D3A2-1CAD-7E4A95C0239A}"/>
              </a:ext>
            </a:extLst>
          </p:cNvPr>
          <p:cNvSpPr/>
          <p:nvPr/>
        </p:nvSpPr>
        <p:spPr>
          <a:xfrm>
            <a:off x="9402865" y="4126382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7A4B7-0376-CB12-5182-A7DA5948DEF2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011833" y="1876004"/>
            <a:ext cx="3230563" cy="85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705C2-DA69-BFAD-BABF-A0464DB6B312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990789" y="2467298"/>
            <a:ext cx="3251606" cy="932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ABBAB2-644A-59B7-4A82-B4554FD8731C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007136" y="3170823"/>
            <a:ext cx="3235259" cy="864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0B9230-5F8A-E7D8-ECDC-1115D070E67A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8614118" y="2735104"/>
            <a:ext cx="778000" cy="293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B1466F-6CDA-5DDE-057F-663EA744E792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flipH="1">
            <a:off x="8614119" y="3028625"/>
            <a:ext cx="777999" cy="371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E81CB3-3A9B-5649-D716-5DF394F6B826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8614119" y="3400095"/>
            <a:ext cx="777999" cy="32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97C258-12D5-67C9-AFA2-CF18C149171B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>
            <a:off x="8614118" y="3720245"/>
            <a:ext cx="778000" cy="315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75D2CB-A373-A8BA-0007-68B7EDF5B4DB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8614118" y="4035678"/>
            <a:ext cx="788747" cy="330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20A68C6-02FC-67FE-5398-4AADB67624B9}"/>
              </a:ext>
            </a:extLst>
          </p:cNvPr>
          <p:cNvSpPr/>
          <p:nvPr/>
        </p:nvSpPr>
        <p:spPr>
          <a:xfrm>
            <a:off x="6277379" y="461052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56AAB5-593D-8438-6E34-22DE6833EAD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49102" y="4751888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74071AF-9FDD-CB54-48A5-4CE806AA7251}"/>
              </a:ext>
            </a:extLst>
          </p:cNvPr>
          <p:cNvSpPr/>
          <p:nvPr/>
        </p:nvSpPr>
        <p:spPr>
          <a:xfrm>
            <a:off x="9402865" y="4950214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drawing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64F259F-C915-DDF5-46C5-7859A58CCFBA}"/>
              </a:ext>
            </a:extLst>
          </p:cNvPr>
          <p:cNvCxnSpPr>
            <a:cxnSpLocks/>
            <a:stCxn id="18" idx="1"/>
            <a:endCxn id="27" idx="3"/>
          </p:cNvCxnSpPr>
          <p:nvPr/>
        </p:nvCxnSpPr>
        <p:spPr>
          <a:xfrm flipH="1">
            <a:off x="8649102" y="4366562"/>
            <a:ext cx="753763" cy="385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2CD58CE-6C16-BB49-1456-C6D498C27217}"/>
              </a:ext>
            </a:extLst>
          </p:cNvPr>
          <p:cNvSpPr/>
          <p:nvPr/>
        </p:nvSpPr>
        <p:spPr>
          <a:xfrm>
            <a:off x="6253142" y="5224139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6673CCD-BFC7-97C7-7BA9-94F82CB5502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8624865" y="5365507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8DAAF36-DAAA-11DE-AC28-74B3F27149B6}"/>
              </a:ext>
            </a:extLst>
          </p:cNvPr>
          <p:cNvSpPr/>
          <p:nvPr/>
        </p:nvSpPr>
        <p:spPr>
          <a:xfrm>
            <a:off x="9378628" y="5563833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02C1DC-3B69-4034-85F0-64072C9632F0}"/>
              </a:ext>
            </a:extLst>
          </p:cNvPr>
          <p:cNvSpPr/>
          <p:nvPr/>
        </p:nvSpPr>
        <p:spPr>
          <a:xfrm>
            <a:off x="6266632" y="5835083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598F418-EAA3-4C1C-FC7A-EC80130086F5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8638355" y="5976451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C11EF5D-6BCC-B009-26B3-1A92C0AA5C66}"/>
              </a:ext>
            </a:extLst>
          </p:cNvPr>
          <p:cNvSpPr/>
          <p:nvPr/>
        </p:nvSpPr>
        <p:spPr>
          <a:xfrm>
            <a:off x="9392118" y="6174777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Vdrop</a:t>
            </a:r>
            <a:r>
              <a:rPr lang="en-US" dirty="0"/>
              <a:t> calcs idk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58A829-F790-599C-CF18-D1245FB987E3}"/>
              </a:ext>
            </a:extLst>
          </p:cNvPr>
          <p:cNvCxnSpPr>
            <a:cxnSpLocks/>
            <a:stCxn id="18" idx="1"/>
            <a:endCxn id="50" idx="3"/>
          </p:cNvCxnSpPr>
          <p:nvPr/>
        </p:nvCxnSpPr>
        <p:spPr>
          <a:xfrm flipH="1">
            <a:off x="8624865" y="4366562"/>
            <a:ext cx="778000" cy="998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5458D8A-68B6-3BFB-ECE9-8FADCA14A132}"/>
              </a:ext>
            </a:extLst>
          </p:cNvPr>
          <p:cNvCxnSpPr>
            <a:cxnSpLocks/>
            <a:stCxn id="18" idx="1"/>
            <a:endCxn id="53" idx="3"/>
          </p:cNvCxnSpPr>
          <p:nvPr/>
        </p:nvCxnSpPr>
        <p:spPr>
          <a:xfrm flipH="1">
            <a:off x="8638355" y="4366562"/>
            <a:ext cx="764510" cy="1609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FAE05F1-AC46-26A4-FFB4-8E9B88A887A8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7FBCE17-B44E-F9C1-F9FA-8AAA4918D624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E088DA-3C3B-BDC4-242E-04BEA05A4B5C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9724878-0337-0314-B9F4-5E24CB64DC91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</p:spTree>
    <p:extLst>
      <p:ext uri="{BB962C8B-B14F-4D97-AF65-F5344CB8AC3E}">
        <p14:creationId xmlns:p14="http://schemas.microsoft.com/office/powerpoint/2010/main" val="294220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6EF7-2FA8-CB93-9701-36777537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1F2F-BAB0-52EC-9D46-50DC5E5C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en-US" dirty="0"/>
              <a:t>Parts, </a:t>
            </a:r>
            <a:r>
              <a:rPr lang="en-US" dirty="0" err="1"/>
              <a:t>prebuilders</a:t>
            </a:r>
            <a:r>
              <a:rPr lang="en-US" dirty="0"/>
              <a:t>, artifact builders, </a:t>
            </a:r>
            <a:r>
              <a:rPr lang="en-US" dirty="0" err="1"/>
              <a:t>etc</a:t>
            </a:r>
            <a:r>
              <a:rPr lang="en-US" dirty="0"/>
              <a:t>, should be re-used and referenced for any future use</a:t>
            </a:r>
          </a:p>
          <a:p>
            <a:r>
              <a:rPr lang="en-US" dirty="0"/>
              <a:t>Users are heavily encouraged to contribute to the public git repo for your cots parts</a:t>
            </a:r>
          </a:p>
          <a:p>
            <a:pPr lvl="1"/>
            <a:r>
              <a:rPr lang="en-US" b="1" dirty="0" err="1"/>
              <a:t>harnice</a:t>
            </a:r>
            <a:r>
              <a:rPr lang="en-US" b="1" dirty="0"/>
              <a:t>-library-public</a:t>
            </a:r>
          </a:p>
          <a:p>
            <a:r>
              <a:rPr lang="en-US" dirty="0"/>
              <a:t>However, you can define paths to as many library repos as you want.</a:t>
            </a:r>
          </a:p>
          <a:p>
            <a:pPr lvl="1"/>
            <a:r>
              <a:rPr lang="en-US" b="1" dirty="0"/>
              <a:t>my-company-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pPr lvl="1"/>
            <a:r>
              <a:rPr lang="en-US" b="1" dirty="0"/>
              <a:t>my-super-top-secret-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r>
              <a:rPr lang="en-US" dirty="0"/>
              <a:t>You don’t even have to use git to control it!</a:t>
            </a:r>
          </a:p>
        </p:txBody>
      </p:sp>
    </p:spTree>
    <p:extLst>
      <p:ext uri="{BB962C8B-B14F-4D97-AF65-F5344CB8AC3E}">
        <p14:creationId xmlns:p14="http://schemas.microsoft.com/office/powerpoint/2010/main" val="2341863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A2B5-91E5-5380-B49B-9B0B78F6B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DA6659-D038-1BA9-D44E-53AACCCA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" y="3042039"/>
            <a:ext cx="5747905" cy="375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BC46D-0DF8-46D7-DBC8-75089FFA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49" y="150852"/>
            <a:ext cx="10515600" cy="854075"/>
          </a:xfrm>
        </p:spPr>
        <p:txBody>
          <a:bodyPr/>
          <a:lstStyle/>
          <a:p>
            <a:r>
              <a:rPr lang="en-US" dirty="0"/>
              <a:t>Product version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50B8A-20B3-D9B7-22D7-147A081D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67" y="2874051"/>
            <a:ext cx="7254884" cy="43411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B7F99BD-93CE-87F2-1E20-F58F38779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24" y="4459434"/>
            <a:ext cx="5969576" cy="1787297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EED5D4-94F2-4824-BB48-7B215A2E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12" y="983132"/>
            <a:ext cx="7122721" cy="160602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9F42F1-F4DE-9AA2-D591-661DD4F324E6}"/>
              </a:ext>
            </a:extLst>
          </p:cNvPr>
          <p:cNvCxnSpPr/>
          <p:nvPr/>
        </p:nvCxnSpPr>
        <p:spPr>
          <a:xfrm flipV="1">
            <a:off x="6870865" y="1498027"/>
            <a:ext cx="558140" cy="13557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4C3099-242F-771E-0E1F-4A58F137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" y="1048262"/>
            <a:ext cx="4473534" cy="193833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To “render” a product (harness, part, </a:t>
            </a:r>
            <a:r>
              <a:rPr lang="en-US" sz="1800" dirty="0" err="1"/>
              <a:t>etc</a:t>
            </a:r>
            <a:r>
              <a:rPr lang="en-US" sz="1800" dirty="0"/>
              <a:t>) with </a:t>
            </a:r>
            <a:r>
              <a:rPr lang="en-US" sz="1800" dirty="0" err="1"/>
              <a:t>Harnice</a:t>
            </a:r>
            <a:r>
              <a:rPr lang="en-US" sz="1800" dirty="0"/>
              <a:t>, the CLI will force you to operate in a “rev folder”</a:t>
            </a:r>
          </a:p>
          <a:p>
            <a:r>
              <a:rPr lang="en-US" sz="1800" dirty="0"/>
              <a:t>Revision data always stored in </a:t>
            </a:r>
            <a:r>
              <a:rPr lang="en-US" sz="1800" dirty="0" err="1"/>
              <a:t>revision_history.tsv</a:t>
            </a:r>
            <a:endParaRPr lang="en-US" sz="1800" dirty="0"/>
          </a:p>
          <a:p>
            <a:r>
              <a:rPr lang="en-US" sz="1800" dirty="0"/>
              <a:t>Revisions can be referenced elsewhere, ex in </a:t>
            </a:r>
            <a:r>
              <a:rPr lang="en-US" sz="1800" dirty="0" err="1"/>
              <a:t>pdf_generator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24894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6C73-6569-70AD-6AFA-87BEB428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A8F3-A280-9D92-2312-F979A568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Library flexibility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4E44CC-B243-3F16-DAE3-8A04645B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909666"/>
            <a:ext cx="3233614" cy="457050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3655CD-795A-08CA-A98D-0BEBDE3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87" y="1912402"/>
            <a:ext cx="3062013" cy="4565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86272-6608-5BDA-DAD3-273E16A1134F}"/>
              </a:ext>
            </a:extLst>
          </p:cNvPr>
          <p:cNvSpPr txBox="1"/>
          <p:nvPr/>
        </p:nvSpPr>
        <p:spPr>
          <a:xfrm>
            <a:off x="419100" y="1115757"/>
            <a:ext cx="53132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parts in a library are version controlled per previous slide…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22AA3-BB98-09DA-F525-9D98FD5F0878}"/>
              </a:ext>
            </a:extLst>
          </p:cNvPr>
          <p:cNvSpPr txBox="1"/>
          <p:nvPr/>
        </p:nvSpPr>
        <p:spPr>
          <a:xfrm>
            <a:off x="6384278" y="1059514"/>
            <a:ext cx="51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importing an item from library, you can request different versions or overwrite imported libraries flexibly…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B937C-2381-EE35-1937-A1ABD5306FC0}"/>
              </a:ext>
            </a:extLst>
          </p:cNvPr>
          <p:cNvSpPr txBox="1"/>
          <p:nvPr/>
        </p:nvSpPr>
        <p:spPr>
          <a:xfrm>
            <a:off x="127000" y="4833003"/>
            <a:ext cx="1841500" cy="7386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revision_history.tsv</a:t>
            </a:r>
            <a:r>
              <a:rPr lang="en-US" sz="1400" dirty="0"/>
              <a:t> to track all revisions of a product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55275-2A9F-0C60-CD38-360A363A6AF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68500" y="5202335"/>
            <a:ext cx="5207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63A49C-5695-4C42-4B9D-6453C48DE24A}"/>
              </a:ext>
            </a:extLst>
          </p:cNvPr>
          <p:cNvSpPr txBox="1"/>
          <p:nvPr/>
        </p:nvSpPr>
        <p:spPr>
          <a:xfrm>
            <a:off x="6096000" y="3828683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User-editable copy (</a:t>
            </a:r>
            <a:r>
              <a:rPr lang="en-US" sz="1400" dirty="0" err="1"/>
              <a:t>instances_list</a:t>
            </a:r>
            <a:r>
              <a:rPr lang="en-US" sz="1400" dirty="0"/>
              <a:t> tracks “modified” from imported library)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EC027F-280B-5F39-9D1D-158279867B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937500" y="4305737"/>
            <a:ext cx="1111497" cy="3594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7C98D9-7FB9-9295-A02D-1C53BB87DCE1}"/>
              </a:ext>
            </a:extLst>
          </p:cNvPr>
          <p:cNvSpPr txBox="1"/>
          <p:nvPr/>
        </p:nvSpPr>
        <p:spPr>
          <a:xfrm>
            <a:off x="6096000" y="2698760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will be imported new at every Render for traceability purposes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82256-4CB2-0A89-680C-BBFD9DA2B22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937500" y="3175814"/>
            <a:ext cx="1111497" cy="93794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BC4F1C-3A75-3176-8A13-0AA7785A7149}"/>
              </a:ext>
            </a:extLst>
          </p:cNvPr>
          <p:cNvSpPr txBox="1"/>
          <p:nvPr/>
        </p:nvSpPr>
        <p:spPr>
          <a:xfrm>
            <a:off x="6096000" y="4939049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Different instances, even with the same MPN, are imported separately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5A2078-CF28-92B3-CDCC-F1EEA236483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937500" y="5416103"/>
            <a:ext cx="933368" cy="5578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268E98-96EC-3998-CBB6-8419F7110C9E}"/>
              </a:ext>
            </a:extLst>
          </p:cNvPr>
          <p:cNvCxnSpPr>
            <a:cxnSpLocks/>
          </p:cNvCxnSpPr>
          <p:nvPr/>
        </p:nvCxnSpPr>
        <p:spPr>
          <a:xfrm>
            <a:off x="5795158" y="1231900"/>
            <a:ext cx="12566" cy="5394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81E55B3-6F89-98F9-7CA3-93FED3FEE2C2}"/>
              </a:ext>
            </a:extLst>
          </p:cNvPr>
          <p:cNvSpPr txBox="1"/>
          <p:nvPr/>
        </p:nvSpPr>
        <p:spPr>
          <a:xfrm>
            <a:off x="6096000" y="6079544"/>
            <a:ext cx="1841500" cy="523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All imported items work the same way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EC2991-DAC5-7E0D-B7E9-64A702D2559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937500" y="6341154"/>
            <a:ext cx="67178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73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A6EF-E75B-BC18-E1A1-673034DE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3155373" cy="2187245"/>
          </a:xfrm>
        </p:spPr>
        <p:txBody>
          <a:bodyPr>
            <a:normAutofit/>
          </a:bodyPr>
          <a:lstStyle/>
          <a:p>
            <a:r>
              <a:rPr lang="en-US" dirty="0"/>
              <a:t>Show me what you can do!</a:t>
            </a:r>
          </a:p>
        </p:txBody>
      </p:sp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2C6386-B40C-6DE1-ED88-2D7012680D2F}"/>
              </a:ext>
            </a:extLst>
          </p:cNvPr>
          <p:cNvSpPr txBox="1"/>
          <p:nvPr/>
        </p:nvSpPr>
        <p:spPr>
          <a:xfrm>
            <a:off x="60475" y="2509857"/>
            <a:ext cx="3513998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an output from </a:t>
            </a:r>
            <a:r>
              <a:rPr lang="en-US" dirty="0" err="1"/>
              <a:t>artifact_builder</a:t>
            </a:r>
            <a:r>
              <a:rPr lang="en-US" dirty="0"/>
              <a:t> called </a:t>
            </a:r>
            <a:r>
              <a:rPr lang="en-US" b="1" dirty="0"/>
              <a:t>“</a:t>
            </a:r>
            <a:r>
              <a:rPr lang="en-US" b="1" dirty="0" err="1"/>
              <a:t>pdf_generator</a:t>
            </a:r>
            <a:r>
              <a:rPr lang="en-US" b="1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compiled the outputs of other </a:t>
            </a:r>
            <a:r>
              <a:rPr lang="en-US" dirty="0" err="1"/>
              <a:t>artifact_builders</a:t>
            </a:r>
            <a:r>
              <a:rPr lang="en-US" dirty="0"/>
              <a:t> like “</a:t>
            </a:r>
            <a:r>
              <a:rPr lang="en-US" b="1" dirty="0" err="1"/>
              <a:t>harnice</a:t>
            </a:r>
            <a:r>
              <a:rPr lang="en-US" b="1" dirty="0"/>
              <a:t> standard formboard builder</a:t>
            </a:r>
            <a:r>
              <a:rPr lang="en-US" dirty="0"/>
              <a:t>”, “</a:t>
            </a:r>
            <a:r>
              <a:rPr lang="en-US" b="1" dirty="0" err="1"/>
              <a:t>bom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”, “</a:t>
            </a:r>
            <a:r>
              <a:rPr lang="en-US" b="1" dirty="0" err="1"/>
              <a:t>buildnotes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knows the scale, the location, the </a:t>
            </a:r>
            <a:r>
              <a:rPr lang="en-US" dirty="0" err="1"/>
              <a:t>buildnotes</a:t>
            </a:r>
            <a:r>
              <a:rPr lang="en-US" dirty="0"/>
              <a:t> you need, what your parts look like, the revision history, all from the information on the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7EA36-A12B-C9D9-8C64-67A9AB7D3B65}"/>
              </a:ext>
            </a:extLst>
          </p:cNvPr>
          <p:cNvSpPr txBox="1"/>
          <p:nvPr/>
        </p:nvSpPr>
        <p:spPr>
          <a:xfrm>
            <a:off x="107976" y="514801"/>
            <a:ext cx="2837105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page shows a 1:1 scale view on a 8.5”x11” 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Connectors and </a:t>
            </a:r>
            <a:r>
              <a:rPr lang="en-US" dirty="0" err="1"/>
              <a:t>backshells</a:t>
            </a:r>
            <a:r>
              <a:rPr lang="en-US" dirty="0"/>
              <a:t> shown here are just rectangles, but could easily be photos or CAD screenshots.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Flagnote</a:t>
            </a:r>
            <a:r>
              <a:rPr lang="en-US" dirty="0"/>
              <a:t> positions are not well-defined, but can be configured as needed. </a:t>
            </a:r>
          </a:p>
        </p:txBody>
      </p:sp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546F5-E563-5673-2A07-21301844810B}"/>
              </a:ext>
            </a:extLst>
          </p:cNvPr>
          <p:cNvSpPr txBox="1"/>
          <p:nvPr/>
        </p:nvSpPr>
        <p:spPr>
          <a:xfrm>
            <a:off x="107976" y="165049"/>
            <a:ext cx="283710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Pages can be edited with your favorite SVG editor…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56050D-2BD5-CA34-3D12-73F50D9B4A29}"/>
              </a:ext>
            </a:extLst>
          </p:cNvPr>
          <p:cNvSpPr txBox="1"/>
          <p:nvPr/>
        </p:nvSpPr>
        <p:spPr>
          <a:xfrm>
            <a:off x="344557" y="422035"/>
            <a:ext cx="284921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Of course…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output artifacts are perfectly in sync with the Instances List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744" y="35561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87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C1AB0E9-9E43-CB69-9DA0-BCF270A9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23" y="884133"/>
            <a:ext cx="3426208" cy="4159887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AB5AB0-3952-9F84-EABB-90F32B41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56" y="205740"/>
            <a:ext cx="1796724" cy="5772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69E55-24AC-84C4-6444-E302666C15DC}"/>
              </a:ext>
            </a:extLst>
          </p:cNvPr>
          <p:cNvSpPr txBox="1"/>
          <p:nvPr/>
        </p:nvSpPr>
        <p:spPr>
          <a:xfrm>
            <a:off x="107976" y="514800"/>
            <a:ext cx="385823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part can have as many child coordinate systems as you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can be referenced in the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things like </a:t>
            </a:r>
            <a:r>
              <a:rPr lang="en-US" dirty="0" err="1"/>
              <a:t>flagnotes</a:t>
            </a:r>
            <a:r>
              <a:rPr lang="en-US" dirty="0"/>
              <a:t>, child parts, or other related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place parts on a formboard drawing, calculate distances,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3242-B811-1918-2A74-845D81BF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electrical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0D-E4B9-9F7D-3124-462AE332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300" cy="4295773"/>
          </a:xfrm>
        </p:spPr>
        <p:txBody>
          <a:bodyPr>
            <a:noAutofit/>
          </a:bodyPr>
          <a:lstStyle/>
          <a:p>
            <a:r>
              <a:rPr lang="en-US" sz="2400" dirty="0"/>
              <a:t>Any collection of circuit boards, devices, other things, that connect to each other with wires or harnesses</a:t>
            </a:r>
          </a:p>
          <a:p>
            <a:r>
              <a:rPr lang="en-US" sz="2400" dirty="0"/>
              <a:t>Requires engineering trades and decisions to design</a:t>
            </a:r>
          </a:p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Avionics system on a rocket or satellite</a:t>
            </a:r>
          </a:p>
          <a:p>
            <a:pPr marL="742950" lvl="1" indent="-285750"/>
            <a:r>
              <a:rPr lang="en-US" sz="2000" dirty="0"/>
              <a:t>Vehicle HITL</a:t>
            </a:r>
          </a:p>
          <a:p>
            <a:pPr marL="742950" lvl="1" indent="-285750"/>
            <a:r>
              <a:rPr lang="en-US" sz="2000" dirty="0"/>
              <a:t>Test stand</a:t>
            </a:r>
          </a:p>
          <a:p>
            <a:pPr marL="742950" lvl="1" indent="-285750"/>
            <a:r>
              <a:rPr lang="en-US" sz="2000" dirty="0"/>
              <a:t>Concert sound system</a:t>
            </a:r>
          </a:p>
          <a:p>
            <a:pPr marL="742950" lvl="1" indent="-285750"/>
            <a:r>
              <a:rPr lang="en-US" sz="2000" dirty="0"/>
              <a:t>Residential AC power distribution</a:t>
            </a:r>
          </a:p>
          <a:p>
            <a:pPr lvl="2"/>
            <a:endParaRPr lang="en-US" sz="1600" dirty="0"/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8293100" y="1931096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Flight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10217150" y="2914353"/>
            <a:ext cx="17780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10217150" y="2012155"/>
            <a:ext cx="1778000" cy="5453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9867900" y="811212"/>
            <a:ext cx="1485900" cy="8794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10363200" y="3964880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0850" y="1690688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779000" y="2284809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62901" y="1250950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7962901" y="1263254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7740650" y="2944117"/>
            <a:ext cx="18161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8855075" y="2663525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10862176" y="2557463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10572750" y="3638253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9556750" y="3299318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8924925" y="3684288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8086724" y="3938588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8412162" y="4662488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7550150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8969374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10453687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10979150" y="5130500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9621836" y="5130501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8397081" y="5130500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8347176" y="5062947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9556750" y="5059808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9572624" y="2557463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16B727-5F6B-B326-2505-DC7F0015F8AB}"/>
              </a:ext>
            </a:extLst>
          </p:cNvPr>
          <p:cNvSpPr txBox="1"/>
          <p:nvPr/>
        </p:nvSpPr>
        <p:spPr>
          <a:xfrm>
            <a:off x="237805" y="203482"/>
            <a:ext cx="348837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Defining a physical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now, </a:t>
            </a:r>
            <a:r>
              <a:rPr lang="en-US" dirty="0" err="1"/>
              <a:t>formboard_definition.tsv</a:t>
            </a:r>
            <a:r>
              <a:rPr lang="en-US" dirty="0"/>
              <a:t> allows user to input length and angle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sync with cables and requirements from </a:t>
            </a:r>
            <a:r>
              <a:rPr lang="en-US" dirty="0" err="1"/>
              <a:t>instances_list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Eventually, I’ll make a GUI</a:t>
            </a:r>
          </a:p>
        </p:txBody>
      </p:sp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9838-B00D-59A4-1E1B-44AEBCFC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Harness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7F24-39A3-059E-ACC4-57FAE5CB7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Revision control</a:t>
            </a:r>
          </a:p>
          <a:p>
            <a:r>
              <a:rPr lang="en-US" dirty="0"/>
              <a:t>Mapping harness reference designators to harness part numbers</a:t>
            </a:r>
          </a:p>
        </p:txBody>
      </p:sp>
    </p:spTree>
    <p:extLst>
      <p:ext uri="{BB962C8B-B14F-4D97-AF65-F5344CB8AC3E}">
        <p14:creationId xmlns:p14="http://schemas.microsoft.com/office/powerpoint/2010/main" val="1753007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3A925-D0D2-FE4B-8185-EC77C6BCE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1B7C0-D946-D75A-C0EF-5C4EBE08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9500"/>
          </a:xfrm>
        </p:spPr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Harness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829C6-9DD8-D910-B9A2-615830F40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Mapping nets to harness part numbers</a:t>
            </a:r>
          </a:p>
          <a:p>
            <a:pPr lvl="1"/>
            <a:r>
              <a:rPr lang="en-US" dirty="0"/>
              <a:t>There’s no guarantee that the user finds it useful to make a build part number out of every net. Assigning nets to harness part numbers is an engineering judgement call that </a:t>
            </a:r>
            <a:r>
              <a:rPr lang="en-US" dirty="0" err="1"/>
              <a:t>Harnice</a:t>
            </a:r>
            <a:r>
              <a:rPr lang="en-US" dirty="0"/>
              <a:t> will not solve for the engineer. </a:t>
            </a:r>
          </a:p>
          <a:p>
            <a:pPr lvl="1"/>
            <a:r>
              <a:rPr lang="en-US" dirty="0"/>
              <a:t>A system will produce a set of nets</a:t>
            </a:r>
          </a:p>
          <a:p>
            <a:pPr lvl="1"/>
            <a:r>
              <a:rPr lang="en-US" dirty="0"/>
              <a:t>For each net you find useful to make into a harness, make a part number first, and direct that part number </a:t>
            </a:r>
            <a:r>
              <a:rPr lang="en-US" dirty="0" err="1"/>
              <a:t>prebuilder</a:t>
            </a:r>
            <a:r>
              <a:rPr lang="en-US" dirty="0"/>
              <a:t> towards that net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Your system contains a bunch of COTS harnesses (cat6 ethernet cables)</a:t>
            </a:r>
          </a:p>
          <a:p>
            <a:pPr lvl="1"/>
            <a:r>
              <a:rPr lang="en-US" dirty="0" err="1"/>
              <a:t>Harnice</a:t>
            </a:r>
            <a:r>
              <a:rPr lang="en-US" dirty="0"/>
              <a:t> system will render each instance as a separate net</a:t>
            </a:r>
          </a:p>
          <a:p>
            <a:pPr lvl="1"/>
            <a:r>
              <a:rPr lang="en-US" dirty="0"/>
              <a:t>There’s no need to make a separate part number or harness drawing for each of those nets</a:t>
            </a:r>
          </a:p>
        </p:txBody>
      </p:sp>
    </p:spTree>
    <p:extLst>
      <p:ext uri="{BB962C8B-B14F-4D97-AF65-F5344CB8AC3E}">
        <p14:creationId xmlns:p14="http://schemas.microsoft.com/office/powerpoint/2010/main" val="4122527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F1929-F681-7017-6DBC-0DF3C6752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0C606-1110-02D9-02D2-11AA9408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9500"/>
          </a:xfrm>
        </p:spPr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System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FFDF4-D622-1EDB-3161-E2A0A60F1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6"/>
            <a:ext cx="10515600" cy="4351338"/>
          </a:xfrm>
        </p:spPr>
        <p:txBody>
          <a:bodyPr/>
          <a:lstStyle/>
          <a:p>
            <a:r>
              <a:rPr lang="en-US" dirty="0"/>
              <a:t>Channel maps</a:t>
            </a:r>
          </a:p>
          <a:p>
            <a:pPr lvl="1"/>
            <a:r>
              <a:rPr lang="en-US" dirty="0"/>
              <a:t>Just because you have a net that contains multiple connectors, that is not enough information to define which channel connects to where</a:t>
            </a:r>
          </a:p>
          <a:p>
            <a:pPr lvl="1"/>
            <a:r>
              <a:rPr lang="en-US" dirty="0"/>
              <a:t>If you have a net, you know the signals and channels of the net’s connectors, and you know the compatible channel list, </a:t>
            </a:r>
            <a:r>
              <a:rPr lang="en-US" dirty="0" err="1"/>
              <a:t>Harnice</a:t>
            </a:r>
            <a:r>
              <a:rPr lang="en-US" dirty="0"/>
              <a:t> can produce a list </a:t>
            </a:r>
          </a:p>
        </p:txBody>
      </p:sp>
    </p:spTree>
    <p:extLst>
      <p:ext uri="{BB962C8B-B14F-4D97-AF65-F5344CB8AC3E}">
        <p14:creationId xmlns:p14="http://schemas.microsoft.com/office/powerpoint/2010/main" val="140925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13DB-D09B-4743-5090-139F3492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System Builder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0EB9F-F04E-064E-99AD-1B6BED79D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Transmission line effects</a:t>
            </a:r>
          </a:p>
          <a:p>
            <a:pPr lvl="1"/>
            <a:r>
              <a:rPr lang="en-US" dirty="0"/>
              <a:t>Given that </a:t>
            </a:r>
          </a:p>
        </p:txBody>
      </p:sp>
    </p:spTree>
    <p:extLst>
      <p:ext uri="{BB962C8B-B14F-4D97-AF65-F5344CB8AC3E}">
        <p14:creationId xmlns:p14="http://schemas.microsoft.com/office/powerpoint/2010/main" val="2208205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8D37A-F886-A165-7C13-2CBE0822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25F5-9A02-8B1C-6380-DD4A41C0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System Builder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5C02A-469E-2D0B-20C5-A2C1F5E52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Harness disconnects</a:t>
            </a:r>
          </a:p>
        </p:txBody>
      </p:sp>
    </p:spTree>
    <p:extLst>
      <p:ext uri="{BB962C8B-B14F-4D97-AF65-F5344CB8AC3E}">
        <p14:creationId xmlns:p14="http://schemas.microsoft.com/office/powerpoint/2010/main" val="2741510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E7547-C06C-8779-D33A-35E8464D1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15D4-AEA6-0A4F-CC9F-9158351E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learned about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A7FCF-93B1-7032-6D32-9750C84D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  <a:p>
            <a:r>
              <a:rPr lang="en-US" dirty="0" err="1"/>
              <a:t>Fileio.path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9115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A59D-E6F0-FFEF-9248-BC2B3BE7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possibilities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93EB-ABE2-9F55-95A1-144C000C7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93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8C52-4B8A-3686-55DE-B8ED68CC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as of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F8932-DC5F-AEB8-90E6-BB84C8EC2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5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990E-9724-F9E6-DF1C-47073C67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 want to take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7B807-8D0B-6367-CD04-74291DFF7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3FC2-1415-AEDB-341E-05DB8C56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an electrical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04FC-43BB-47F8-056E-A1C5DF44E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electrical behavior</a:t>
            </a:r>
          </a:p>
          <a:p>
            <a:pPr lvl="1"/>
            <a:r>
              <a:rPr lang="en-US" dirty="0"/>
              <a:t>We take the assumption that any box has inputs and outputs and what it does to relate the two is irrelevant </a:t>
            </a:r>
          </a:p>
          <a:p>
            <a:r>
              <a:rPr lang="en-US" dirty="0"/>
              <a:t>Network routing</a:t>
            </a:r>
          </a:p>
          <a:p>
            <a:pPr lvl="1"/>
            <a:r>
              <a:rPr lang="en-US" dirty="0"/>
              <a:t>Software configs are agnostic to the electrical systems</a:t>
            </a:r>
          </a:p>
        </p:txBody>
      </p:sp>
    </p:spTree>
    <p:extLst>
      <p:ext uri="{BB962C8B-B14F-4D97-AF65-F5344CB8AC3E}">
        <p14:creationId xmlns:p14="http://schemas.microsoft.com/office/powerpoint/2010/main" val="402325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6B7B-D273-32A8-A6E1-045DA4D1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8092-8242-7250-4017-345BEBCA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design your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B3D1-057D-8C9E-08B7-CDAB83FD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694"/>
            <a:ext cx="10515600" cy="9556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competition:</a:t>
            </a:r>
          </a:p>
          <a:p>
            <a:pPr lvl="1"/>
            <a:r>
              <a:rPr lang="en-US" dirty="0"/>
              <a:t>Zuken, E-plan,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SUPER expensive, cumbersome, training-intensive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922F6-05AD-F9CA-3349-4DC19E0A2857}"/>
              </a:ext>
            </a:extLst>
          </p:cNvPr>
          <p:cNvSpPr txBox="1">
            <a:spLocks/>
          </p:cNvSpPr>
          <p:nvPr/>
        </p:nvSpPr>
        <p:spPr>
          <a:xfrm>
            <a:off x="723900" y="2442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Pen and paper vibes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5CD5F-AA8D-32F3-A062-69B707FCE30E}"/>
              </a:ext>
            </a:extLst>
          </p:cNvPr>
          <p:cNvSpPr txBox="1"/>
          <p:nvPr/>
        </p:nvSpPr>
        <p:spPr>
          <a:xfrm>
            <a:off x="723900" y="3576638"/>
            <a:ext cx="104013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Alternatively, Vizio, </a:t>
            </a:r>
            <a:r>
              <a:rPr lang="en-US" sz="2400" dirty="0" err="1"/>
              <a:t>Powerpoint</a:t>
            </a:r>
            <a:r>
              <a:rPr lang="en-US" sz="2400" dirty="0"/>
              <a:t>, Excel, MS Paint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metadata in your drawings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enforceable design rule checks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Conflicting sources of truth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Required manual dependencies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centralized revision control</a:t>
            </a:r>
          </a:p>
        </p:txBody>
      </p:sp>
    </p:spTree>
    <p:extLst>
      <p:ext uri="{BB962C8B-B14F-4D97-AF65-F5344CB8AC3E}">
        <p14:creationId xmlns:p14="http://schemas.microsoft.com/office/powerpoint/2010/main" val="158858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5F4B-0ED0-090D-5894-8CAA1F75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</a:t>
            </a:r>
            <a:r>
              <a:rPr lang="en-US" b="1" dirty="0"/>
              <a:t>solves</a:t>
            </a:r>
            <a:r>
              <a:rPr lang="en-US" dirty="0"/>
              <a:t> this.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B803-9268-4B99-9EBA-2E008201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9466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can and should always exist </a:t>
            </a:r>
            <a:r>
              <a:rPr lang="en-US" b="1" dirty="0"/>
              <a:t>one single source of truth </a:t>
            </a:r>
            <a:r>
              <a:rPr lang="en-US" dirty="0"/>
              <a:t>for any entire electrical system. </a:t>
            </a:r>
          </a:p>
          <a:p>
            <a:r>
              <a:rPr lang="en-US" dirty="0"/>
              <a:t>On the assumption that the following are known, every artifact (harness drawing, BOM, </a:t>
            </a:r>
            <a:r>
              <a:rPr lang="en-US" dirty="0" err="1"/>
              <a:t>etc</a:t>
            </a:r>
            <a:r>
              <a:rPr lang="en-US" dirty="0"/>
              <a:t>) should be fully deterministic.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Your system is fully defined</a:t>
            </a:r>
          </a:p>
          <a:p>
            <a:pPr lvl="2"/>
            <a:r>
              <a:rPr lang="en-US" dirty="0"/>
              <a:t>You know how many boxes you need and how you want them to be connected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 have complete details about how each box works</a:t>
            </a:r>
          </a:p>
          <a:p>
            <a:pPr lvl="2"/>
            <a:r>
              <a:rPr lang="en-US" dirty="0"/>
              <a:t>Box connectors and channels are fully 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Every design standard you adhere to is expressible</a:t>
            </a:r>
          </a:p>
          <a:p>
            <a:pPr lvl="2"/>
            <a:r>
              <a:rPr lang="en-US" dirty="0"/>
              <a:t>Ex. “We always put yellow heat shrink if the harness contains a signal with this name”</a:t>
            </a:r>
          </a:p>
          <a:p>
            <a:pPr lvl="2"/>
            <a:r>
              <a:rPr lang="en-US" dirty="0"/>
              <a:t>Ex. “Every time a harness contains more than two receptacle connectors, switch the font size on the label”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physical routing of harnesses in 2D or 3D is defined somehow</a:t>
            </a:r>
          </a:p>
          <a:p>
            <a:pPr lvl="2"/>
            <a:r>
              <a:rPr lang="en-US" dirty="0" err="1"/>
              <a:t>Harnice</a:t>
            </a:r>
            <a:r>
              <a:rPr lang="en-US" dirty="0"/>
              <a:t> doesn’t know how long a harness needs to be</a:t>
            </a:r>
          </a:p>
        </p:txBody>
      </p:sp>
    </p:spTree>
    <p:extLst>
      <p:ext uri="{BB962C8B-B14F-4D97-AF65-F5344CB8AC3E}">
        <p14:creationId xmlns:p14="http://schemas.microsoft.com/office/powerpoint/2010/main" val="137472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EF72-8028-F48F-71F7-3C6C6582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996B-0C3A-0192-782E-2F1D4DE7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know what to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02E4-BF94-2FDC-BA52-25985E77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/>
          </a:bodyPr>
          <a:lstStyle/>
          <a:p>
            <a:r>
              <a:rPr lang="en-US" dirty="0"/>
              <a:t>Traditionally, the engineer </a:t>
            </a:r>
            <a:r>
              <a:rPr lang="en-US" b="1" dirty="0"/>
              <a:t>compiles</a:t>
            </a:r>
            <a:r>
              <a:rPr lang="en-US" dirty="0"/>
              <a:t> information either from a design guide, from industry knowledge, or other sources,</a:t>
            </a:r>
          </a:p>
          <a:p>
            <a:pPr marL="457200" lvl="1" indent="0">
              <a:buNone/>
            </a:pPr>
            <a:r>
              <a:rPr lang="en-US" sz="2800" b="1" i="1" dirty="0"/>
              <a:t>…manually…</a:t>
            </a:r>
          </a:p>
          <a:p>
            <a:r>
              <a:rPr lang="en-US" dirty="0"/>
              <a:t>until their design is complete.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dirty="0"/>
              <a:t>INSTEAD:</a:t>
            </a:r>
          </a:p>
          <a:p>
            <a:r>
              <a:rPr lang="en-US" dirty="0" err="1"/>
              <a:t>Harnice</a:t>
            </a:r>
            <a:r>
              <a:rPr lang="en-US" dirty="0"/>
              <a:t> encourages the user NOT to compile any information, and instead, explicitly document your design standards and rules in a machine-readable format.</a:t>
            </a:r>
          </a:p>
          <a:p>
            <a:r>
              <a:rPr lang="en-US" b="1" i="1" dirty="0"/>
              <a:t>Let the machines work for you!</a:t>
            </a:r>
          </a:p>
        </p:txBody>
      </p:sp>
    </p:spTree>
    <p:extLst>
      <p:ext uri="{BB962C8B-B14F-4D97-AF65-F5344CB8AC3E}">
        <p14:creationId xmlns:p14="http://schemas.microsoft.com/office/powerpoint/2010/main" val="345292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669D-D130-63E0-1DF2-99DE3EC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ADF90-C55F-3BFC-65C8-C7C88B87E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shall have just one command which should update everything about a product</a:t>
            </a:r>
          </a:p>
          <a:p>
            <a:r>
              <a:rPr lang="en-US" dirty="0" err="1"/>
              <a:t>Harnice</a:t>
            </a:r>
            <a:r>
              <a:rPr lang="en-US" dirty="0"/>
              <a:t> shall allow users to input their design rules using a well-known human-readable language</a:t>
            </a:r>
          </a:p>
          <a:p>
            <a:r>
              <a:rPr lang="en-US" dirty="0" err="1"/>
              <a:t>Harnice</a:t>
            </a:r>
            <a:r>
              <a:rPr lang="en-US" dirty="0"/>
              <a:t> may only produce ONE deterministic solution to any product, and raise an error if multiple or zero solutions are found</a:t>
            </a:r>
          </a:p>
          <a:p>
            <a:r>
              <a:rPr lang="en-US" dirty="0" err="1"/>
              <a:t>Harnice</a:t>
            </a:r>
            <a:r>
              <a:rPr lang="en-US" dirty="0"/>
              <a:t> shall not operate on released parts`</a:t>
            </a:r>
          </a:p>
        </p:txBody>
      </p:sp>
    </p:spTree>
    <p:extLst>
      <p:ext uri="{BB962C8B-B14F-4D97-AF65-F5344CB8AC3E}">
        <p14:creationId xmlns:p14="http://schemas.microsoft.com/office/powerpoint/2010/main" val="231427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8CFC-AF90-1FA2-C9A4-7F6910151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47C3-358F-BE29-DA52-3E8F3AA5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7272-FF09-BE5E-8ABF-03559D23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If you can define something as an “instance” with “attributes”, it should be able to end up in a harness build file. </a:t>
            </a:r>
          </a:p>
          <a:p>
            <a:r>
              <a:rPr lang="en-US" dirty="0" err="1"/>
              <a:t>Harnice</a:t>
            </a:r>
            <a:r>
              <a:rPr lang="en-US" dirty="0"/>
              <a:t> shall minimize the number of terms that represent physical goods (see prev. slide)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417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7718</TotalTime>
  <Words>2211</Words>
  <Application>Microsoft Macintosh PowerPoint</Application>
  <PresentationFormat>Widescreen</PresentationFormat>
  <Paragraphs>345</Paragraphs>
  <Slides>39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Aptos</vt:lpstr>
      <vt:lpstr>Aptos Display</vt:lpstr>
      <vt:lpstr>Arial</vt:lpstr>
      <vt:lpstr>Office Theme</vt:lpstr>
      <vt:lpstr>HarNice!</vt:lpstr>
      <vt:lpstr>Disclaimer</vt:lpstr>
      <vt:lpstr>What is an electrical system?</vt:lpstr>
      <vt:lpstr>What is not an electrical system?</vt:lpstr>
      <vt:lpstr>How do you design your system?</vt:lpstr>
      <vt:lpstr>Harnice solves this.</vt:lpstr>
      <vt:lpstr>How do you know what to design?</vt:lpstr>
      <vt:lpstr>High-level requirements</vt:lpstr>
      <vt:lpstr>Flexibility requirements</vt:lpstr>
      <vt:lpstr>The solution</vt:lpstr>
      <vt:lpstr>a word on terminology…</vt:lpstr>
      <vt:lpstr>PowerPoint Presentation</vt:lpstr>
      <vt:lpstr>The workflow</vt:lpstr>
      <vt:lpstr>Harnice products</vt:lpstr>
      <vt:lpstr>“Instances Lists” as data structures</vt:lpstr>
      <vt:lpstr>Harness Instances List example</vt:lpstr>
      <vt:lpstr>Artifact builders</vt:lpstr>
      <vt:lpstr>Prebuilders</vt:lpstr>
      <vt:lpstr>Prebuilders</vt:lpstr>
      <vt:lpstr>PowerPoint Presentation</vt:lpstr>
      <vt:lpstr>Harnice workflow – for harnesses</vt:lpstr>
      <vt:lpstr>Libraries</vt:lpstr>
      <vt:lpstr>Product version control</vt:lpstr>
      <vt:lpstr>Library flexibility</vt:lpstr>
      <vt:lpstr>Show me what you can do!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Interesting problems with Harness Builder</vt:lpstr>
      <vt:lpstr>Interesting problems with Harness Builder</vt:lpstr>
      <vt:lpstr>Interesting problems with System Builder</vt:lpstr>
      <vt:lpstr>Interesting problems with System Builder</vt:lpstr>
      <vt:lpstr>Interesting problems with System Builder</vt:lpstr>
      <vt:lpstr>Things I learned about coding</vt:lpstr>
      <vt:lpstr>Infinite possibilities</vt:lpstr>
      <vt:lpstr>Where are we as of today?</vt:lpstr>
      <vt:lpstr>Where I want to take this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David Shutt</cp:lastModifiedBy>
  <cp:revision>124</cp:revision>
  <dcterms:created xsi:type="dcterms:W3CDTF">2025-08-16T21:14:30Z</dcterms:created>
  <dcterms:modified xsi:type="dcterms:W3CDTF">2025-08-23T16:30:28Z</dcterms:modified>
</cp:coreProperties>
</file>